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64" r:id="rId3"/>
    <p:sldId id="269" r:id="rId4"/>
    <p:sldId id="259" r:id="rId5"/>
    <p:sldId id="268" r:id="rId6"/>
    <p:sldId id="263" r:id="rId7"/>
    <p:sldId id="266" r:id="rId8"/>
    <p:sldId id="262" r:id="rId9"/>
    <p:sldId id="271" r:id="rId10"/>
    <p:sldId id="272" r:id="rId11"/>
    <p:sldId id="267" r:id="rId12"/>
    <p:sldId id="260" r:id="rId13"/>
    <p:sldId id="261" r:id="rId14"/>
    <p:sldId id="265" r:id="rId15"/>
  </p:sldIdLst>
  <p:sldSz cx="11520488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A55"/>
    <a:srgbClr val="16A187"/>
    <a:srgbClr val="2A8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44" autoAdjust="0"/>
    <p:restoredTop sz="50176" autoAdjust="0"/>
  </p:normalViewPr>
  <p:slideViewPr>
    <p:cSldViewPr snapToGrid="0">
      <p:cViewPr varScale="1">
        <p:scale>
          <a:sx n="56" d="100"/>
          <a:sy n="56" d="100"/>
        </p:scale>
        <p:origin x="244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-1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14A8F-7B6C-4F8E-8BBA-C41709D04938}" type="datetimeFigureOut">
              <a:rPr lang="de-DE" smtClean="0"/>
              <a:t>18.02.2024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51D41-CEB7-4029-B2BF-036C8CEF08A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2349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432008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864017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1296025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728033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2160041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2592050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3024058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3456066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/>
              <a:t>Begrüßung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/>
              <a:t>Caroline Koch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/>
              <a:t>Spezialisierung Buchführung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/>
              <a:t>Thema ausgewählt / entschieden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/>
              <a:t>=&gt; Gliederung / Agenda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3263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Fallbeispiel dreht sich rund um die fiktive Monster Baumarkt GmbH</a:t>
            </a: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Sächsisches Unternehmen mit Hauptsitz in Dresden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über 50 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Zuwendungen: MA-Rabatt &amp; Jobticket</a:t>
            </a:r>
          </a:p>
          <a:p>
            <a:endParaRPr lang="de-DE" dirty="0"/>
          </a:p>
          <a:p>
            <a:r>
              <a:rPr lang="de-DE" dirty="0"/>
              <a:t>Wir schauen uns das Jobticket genauer an.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564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Seit</a:t>
            </a:r>
            <a:r>
              <a:rPr lang="de-DE" baseline="0" dirty="0"/>
              <a:t> 1.1.2019: Zuschüsse &amp; Sachleistungen des AGs für Fahrten (mit öffentlichen Verkehrsmitteln im Linienverkehr) des ANs zwischen Wohnung und erster Tätigkeitsstätte steuerfrei. (§3 Nr. 15 ESt.G)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671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Interessant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Komplexität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Grundsätze &amp; Ausnahmen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Ressourcen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Beschränkung</a:t>
            </a:r>
          </a:p>
          <a:p>
            <a:endParaRPr lang="de-DE" dirty="0"/>
          </a:p>
          <a:p>
            <a:r>
              <a:rPr lang="de-DE" dirty="0"/>
              <a:t>Enge Verwandtschaft zwischen Buchführung &amp; Lohn/Gehalt</a:t>
            </a:r>
          </a:p>
          <a:p>
            <a:r>
              <a:rPr lang="de-DE" dirty="0"/>
              <a:t>=&gt; Zitat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0858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genauen Quellen sind auch noch einmal im </a:t>
            </a:r>
            <a:r>
              <a:rPr lang="de-DE" b="1" dirty="0"/>
              <a:t>Handout</a:t>
            </a:r>
            <a:r>
              <a:rPr lang="de-DE" dirty="0"/>
              <a:t> auf </a:t>
            </a:r>
            <a:r>
              <a:rPr lang="de-DE" b="1" dirty="0"/>
              <a:t>Seite 7 </a:t>
            </a:r>
            <a:r>
              <a:rPr lang="de-DE" dirty="0"/>
              <a:t>aufgeführt.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8466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Und damit bedanke ich mich für Ihre Aufmerksamkeit!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2202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Vorwort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Gesetzliche Grundlagen - EStG, SvEV, LStR &amp; BMF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Definition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Beispiele - Sachbezüge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Steuer &amp; Sozialversicherung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Begriffe … Freibeträge, Freigrenzen &amp; Pauschalbeträge – Begriffe näher beleuchten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Fallbeispiel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Fazit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/>
              <a:t>Quellen &amp; Schlusswort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1990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Thema</a:t>
            </a:r>
            <a:r>
              <a:rPr lang="de-DE" sz="1100" dirty="0"/>
              <a:t> / Themenwahl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Recherche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 err="1"/>
              <a:t>BrainStorming</a:t>
            </a:r>
            <a:r>
              <a:rPr lang="de-DE" sz="1100" dirty="0"/>
              <a:t> / </a:t>
            </a:r>
            <a:r>
              <a:rPr lang="de-DE" sz="1100" b="1" dirty="0"/>
              <a:t>Fragen</a:t>
            </a:r>
            <a:r>
              <a:rPr lang="de-DE" sz="1100" dirty="0"/>
              <a:t>katalog</a:t>
            </a:r>
          </a:p>
          <a:p>
            <a:pPr marL="603458" lvl="1" indent="-171450">
              <a:buFont typeface="Arial" panose="020B0604020202020204" pitchFamily="34" charset="0"/>
              <a:buChar char="•"/>
            </a:pPr>
            <a:r>
              <a:rPr lang="de-DE" sz="1100" dirty="0"/>
              <a:t>Was versteht man unter dem Begriff »Geldwerter Vorteil«?</a:t>
            </a:r>
          </a:p>
          <a:p>
            <a:pPr marL="603458" marR="0" lvl="1" indent="-17145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100" dirty="0"/>
              <a:t>Welche Zuwendungen sind keine Sachbezüge?</a:t>
            </a:r>
          </a:p>
          <a:p>
            <a:pPr marL="603458" lvl="1" indent="-171450">
              <a:buFont typeface="Arial" panose="020B0604020202020204" pitchFamily="34" charset="0"/>
              <a:buChar char="•"/>
            </a:pPr>
            <a:r>
              <a:rPr lang="de-DE" sz="1100" dirty="0"/>
              <a:t>Welche Grundsätze gelten?</a:t>
            </a:r>
          </a:p>
          <a:p>
            <a:pPr marL="603458" lvl="1" indent="-171450">
              <a:buFont typeface="Arial" panose="020B0604020202020204" pitchFamily="34" charset="0"/>
              <a:buChar char="•"/>
            </a:pPr>
            <a:r>
              <a:rPr lang="de-DE" sz="1100" dirty="0"/>
              <a:t>Wo sind Freigrenzen, Freibeträge etc. definiert?</a:t>
            </a:r>
          </a:p>
          <a:p>
            <a:pPr marL="603458" lvl="1" indent="-171450">
              <a:buFont typeface="Arial" panose="020B0604020202020204" pitchFamily="34" charset="0"/>
              <a:buChar char="•"/>
            </a:pPr>
            <a:r>
              <a:rPr lang="de-DE" sz="1100" strike="sngStrike" dirty="0"/>
              <a:t>Welche Vorteile bringen Sachwerte?</a:t>
            </a:r>
          </a:p>
          <a:p>
            <a:pPr marL="603458" lvl="1" indent="-171450">
              <a:buFont typeface="Arial" panose="020B0604020202020204" pitchFamily="34" charset="0"/>
              <a:buChar char="•"/>
            </a:pPr>
            <a:r>
              <a:rPr lang="de-DE" sz="1100" strike="sngStrike" dirty="0"/>
              <a:t>Welche Konten werden in der Buchhaltung angesprochen?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Handout</a:t>
            </a:r>
            <a:br>
              <a:rPr lang="de-DE" sz="1100" b="1" dirty="0"/>
            </a:br>
            <a:r>
              <a:rPr lang="de-DE" sz="1100" b="0" dirty="0"/>
              <a:t>… bietet die Möglichkeit bei allen 14 Folien Notizen zu hinterlegen.</a:t>
            </a:r>
          </a:p>
          <a:p>
            <a:endParaRPr lang="de-DE" sz="1100" dirty="0"/>
          </a:p>
          <a:p>
            <a:endParaRPr lang="de-DE" sz="11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6428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100" b="1" dirty="0">
                <a:latin typeface="+mn-lt"/>
              </a:rPr>
              <a:t>Einkommensteuergesetz</a:t>
            </a:r>
          </a:p>
          <a:p>
            <a:r>
              <a:rPr lang="de-DE" sz="1100" dirty="0">
                <a:latin typeface="+mn-lt"/>
              </a:rPr>
              <a:t>… liefert in §8 Informationen zum Begriff Einkommen.</a:t>
            </a:r>
          </a:p>
          <a:p>
            <a:r>
              <a:rPr lang="de-DE" sz="1100" dirty="0">
                <a:latin typeface="+mn-lt"/>
              </a:rPr>
              <a:t>… Paragraf §3 liefert eine Fülle über steuerfreie Bezüge</a:t>
            </a:r>
          </a:p>
          <a:p>
            <a:r>
              <a:rPr lang="de-DE" sz="1100" b="1" dirty="0">
                <a:latin typeface="+mn-lt"/>
              </a:rPr>
              <a:t>Sozialversicherungsentgeltverordnung</a:t>
            </a:r>
          </a:p>
          <a:p>
            <a:r>
              <a:rPr lang="de-DE" sz="1100" b="0" i="0" dirty="0">
                <a:solidFill>
                  <a:srgbClr val="083358"/>
                </a:solidFill>
                <a:effectLst/>
                <a:latin typeface="+mn-lt"/>
              </a:rPr>
              <a:t>… dient der Vereinfachung des Einzugs der Sozialversicherungsbeiträge.</a:t>
            </a:r>
          </a:p>
          <a:p>
            <a:r>
              <a:rPr lang="de-DE" sz="1100" b="0" i="0" dirty="0">
                <a:solidFill>
                  <a:srgbClr val="083358"/>
                </a:solidFill>
                <a:effectLst/>
                <a:latin typeface="+mn-lt"/>
              </a:rPr>
              <a:t>… definiert, welche Leistungen des AGs an seine AN bei der Bemessung der Sozialversicherungsbeiträge nicht angesetzt werden.</a:t>
            </a:r>
          </a:p>
          <a:p>
            <a:r>
              <a:rPr lang="de-DE" sz="1100" b="0" i="0" dirty="0">
                <a:solidFill>
                  <a:srgbClr val="083358"/>
                </a:solidFill>
                <a:effectLst/>
                <a:latin typeface="+mn-lt"/>
              </a:rPr>
              <a:t>(In Anlehnung an das Steuerrecht gehören dazu insbesondere die meisten steuerfreien Lohnzuschläge.)</a:t>
            </a:r>
          </a:p>
          <a:p>
            <a:r>
              <a:rPr lang="de-DE" sz="1100" b="1" dirty="0">
                <a:latin typeface="+mn-lt"/>
              </a:rPr>
              <a:t>Lohnsteuerrichtlinien</a:t>
            </a:r>
            <a:r>
              <a:rPr lang="de-DE" sz="1100" dirty="0">
                <a:latin typeface="+mn-lt"/>
              </a:rPr>
              <a:t> 8.1 Bewertung von Sachbezügen &amp; 8.2 Belegschaftsrabatte</a:t>
            </a:r>
          </a:p>
          <a:p>
            <a:r>
              <a:rPr lang="de-DE" sz="1100" b="1" dirty="0">
                <a:latin typeface="+mn-lt"/>
              </a:rPr>
              <a:t>BMF-Schreiben</a:t>
            </a:r>
            <a:r>
              <a:rPr lang="de-DE" sz="1100" dirty="0">
                <a:latin typeface="+mn-lt"/>
              </a:rPr>
              <a:t> - Verwaltungsanweisungen</a:t>
            </a:r>
          </a:p>
          <a:p>
            <a:r>
              <a:rPr lang="de-DE" sz="1100" dirty="0">
                <a:latin typeface="+mn-lt"/>
              </a:rPr>
              <a:t>Daraus lassen sich folgenden Definition ableiten.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661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Einnahme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Arbeitslohn (sog. Fiktivlohn)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grundsätzlich einkommenssteuerpflichtig » lohnsteuerpflichtig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e-DE" sz="11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steuerfrei oder steuerpflichtig (individuell/pauschal)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e-DE" sz="11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Einen geldwerten Vorteil stellen alle Waren und Dienstleistungen dar, die ein AG seinem AN vergünstigt oder kostenfrei zur Verfügung stellt.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Dieser Vorteil eines Sachbezugs entspricht im Prinzip dem Geldbetrag, den der AN ausgeben bzw. mehr ausgeben müsste, wenn er sich die Sache selbst beschaffen müsste.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e-DE" sz="11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e-DE" sz="1100" dirty="0"/>
              <a:t>Synonyme: Sachleistung, Sachwert, Sach-/Naturalbezug, Sachlohn, Zuwendung, geldwerter Vorteil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025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3 Kategorien gegliedert und zeigen einen Auszug …</a:t>
            </a:r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4420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Steuer</a:t>
            </a:r>
          </a:p>
          <a:p>
            <a:r>
              <a:rPr lang="de-DE" dirty="0"/>
              <a:t>Arbeitslohn » grundsätzlich einkommenssteuerpflichtig » lohnsteuerpflichtig</a:t>
            </a:r>
          </a:p>
          <a:p>
            <a:endParaRPr lang="de-DE" dirty="0"/>
          </a:p>
          <a:p>
            <a:r>
              <a:rPr lang="de-DE" b="1" dirty="0"/>
              <a:t>SV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SV-Behandlung</a:t>
            </a:r>
            <a:r>
              <a:rPr lang="de-DE" baseline="0" dirty="0"/>
              <a:t> richtet sich nach der Steuer (steuerrechtliche Beurteilung)</a:t>
            </a:r>
          </a:p>
          <a:p>
            <a:r>
              <a:rPr lang="de-DE" b="0" dirty="0"/>
              <a:t>Handelt es sich bei der Zuwendung um Arbeitslohn, ist diese der Verbeitragung zu unterwerfen.</a:t>
            </a:r>
          </a:p>
          <a:p>
            <a:endParaRPr lang="de-DE" dirty="0"/>
          </a:p>
          <a:p>
            <a:r>
              <a:rPr lang="de-DE" b="1" baseline="0" dirty="0"/>
              <a:t>Ob Zuwendung steuerfrei oder nicht</a:t>
            </a:r>
            <a:r>
              <a:rPr lang="de-DE" baseline="0" dirty="0"/>
              <a:t>, kann den zuvor genannten Quellen entnommen werden.</a:t>
            </a:r>
          </a:p>
          <a:p>
            <a:r>
              <a:rPr lang="de-DE" baseline="0" dirty="0"/>
              <a:t>Dazu gibt es beispielsweise Freibeträge oder Freigrenzen …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Das bringt uns zum nächsten</a:t>
            </a:r>
            <a:r>
              <a:rPr lang="de-DE" baseline="0" dirty="0"/>
              <a:t> Abschnitt.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0828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Das bringt uns zum nächsten</a:t>
            </a:r>
            <a:r>
              <a:rPr lang="de-DE" baseline="0" dirty="0"/>
              <a:t> Abschnitt.</a:t>
            </a:r>
          </a:p>
          <a:p>
            <a:endParaRPr lang="de-DE" baseline="0" dirty="0"/>
          </a:p>
          <a:p>
            <a:r>
              <a:rPr lang="de-DE" b="1" dirty="0"/>
              <a:t>Freibetrag </a:t>
            </a:r>
            <a:r>
              <a:rPr lang="de-DE" dirty="0"/>
              <a:t>… ist ein Betrag, der bei der Besteuerung immer frei bleibt. Nur der den Freibetrag übersteigende Teil der Einnahmen ist steuerpflichtig.</a:t>
            </a:r>
          </a:p>
          <a:p>
            <a:endParaRPr lang="de-DE" dirty="0"/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Freigrenze </a:t>
            </a:r>
            <a:r>
              <a:rPr lang="de-DE" sz="1200" dirty="0"/>
              <a:t>… ist ein Betrag, bis zu dem die Bemessungsgrundlage steuerfrei bleibt. Wird eine Freigrenze überschritten, ist die volle Bemessungsgrundlage zu besteuern.</a:t>
            </a:r>
          </a:p>
          <a:p>
            <a:endParaRPr lang="de-DE" dirty="0"/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Pauschalbetrag </a:t>
            </a:r>
            <a:r>
              <a:rPr lang="de-DE" sz="1200" dirty="0"/>
              <a:t>… ein Betrag, wobei ein prozentualer Anteil (z. B. 15 oder 25 %) versteuert wird.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7418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 dem Handout sind dazu auch noch einmal die Gesetzesquellen aufgeführt.</a:t>
            </a:r>
          </a:p>
          <a:p>
            <a:r>
              <a:rPr lang="de-DE" b="1" dirty="0"/>
              <a:t>steuerfrei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Job-Ticket</a:t>
            </a:r>
          </a:p>
          <a:p>
            <a:pPr marL="171450" marR="0" lvl="0" indent="-17145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aseline="0" dirty="0"/>
              <a:t>Weiterbildung – ABER:</a:t>
            </a:r>
          </a:p>
          <a:p>
            <a:pPr marL="171450" marR="0" lvl="0" indent="-17145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aseline="0" dirty="0"/>
              <a:t>Berufskleidung – ABER:</a:t>
            </a:r>
          </a:p>
          <a:p>
            <a:pPr marL="171450" marR="0" lvl="0" indent="-17145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aseline="0" dirty="0"/>
              <a:t>Job-Fahrrad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baseline="0" dirty="0"/>
              <a:t>Freibeträge | Freigrenzen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baseline="0" dirty="0"/>
              <a:t>Pauschalbeträge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Pauschsteuersatz von 15 oder 25 Prozent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Beispiele für die Pauschalbeträge befinden sich auf dem Handout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51D41-CEB7-4029-B2BF-036C8CEF08A6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244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5850000"/>
            <a:ext cx="11160000" cy="45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9999"/>
            <a:ext cx="11160000" cy="55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0" y="1060528"/>
            <a:ext cx="11160000" cy="2343063"/>
          </a:xfrm>
        </p:spPr>
        <p:txBody>
          <a:bodyPr anchor="b">
            <a:noAutofit/>
          </a:bodyPr>
          <a:lstStyle>
            <a:lvl1pPr algn="ctr">
              <a:defRPr sz="10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0" y="3403592"/>
            <a:ext cx="1116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41E-E23D-4549-8371-12980C7A5283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66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350000"/>
            <a:ext cx="111600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410000"/>
          </a:xfrm>
        </p:spPr>
        <p:txBody>
          <a:bodyPr wrap="square" lIns="270000" tIns="270000" rIns="270000" bIns="0">
            <a:normAutofit/>
          </a:bodyPr>
          <a:lstStyle>
            <a:lvl1pPr marL="180000" indent="-180000">
              <a:lnSpc>
                <a:spcPct val="105000"/>
              </a:lnSpc>
              <a:spcBef>
                <a:spcPts val="0"/>
              </a:spcBef>
              <a:defRPr sz="1350" baseline="0">
                <a:latin typeface="+mj-lt"/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4CDC-C731-40B7-8563-90AC7CF85207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820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79999"/>
            <a:ext cx="11160000" cy="55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F7880-5DD8-4C43-9D4F-22226C881B03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2146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160DE-EB3C-4E4D-A05F-3C2085D1E21C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029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1800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9312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76824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999" y="1349999"/>
            <a:ext cx="36576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1200" y="1350000"/>
            <a:ext cx="3657600" cy="4230000"/>
          </a:xfrm>
        </p:spPr>
        <p:txBody>
          <a:bodyPr lIns="270000" tIns="27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1947-C3B2-44D9-9359-7BE0DC5920BC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7682400" y="1349999"/>
            <a:ext cx="3657600" cy="4230000"/>
          </a:xfrm>
        </p:spPr>
        <p:txBody>
          <a:bodyPr lIns="270000" tIns="27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48935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+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1800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9312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76824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999" y="2070000"/>
            <a:ext cx="3657600" cy="3510000"/>
          </a:xfrm>
        </p:spPr>
        <p:txBody>
          <a:bodyPr lIns="270000" tIns="90000" rIns="270000" bIns="0"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1200" y="2070000"/>
            <a:ext cx="3657600" cy="3510000"/>
          </a:xfrm>
        </p:spPr>
        <p:txBody>
          <a:bodyPr lIns="270000" tIns="9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1947-C3B2-44D9-9359-7BE0DC5920BC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7682400" y="2070000"/>
            <a:ext cx="3657600" cy="3510000"/>
          </a:xfrm>
        </p:spPr>
        <p:txBody>
          <a:bodyPr lIns="270000" tIns="9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1350000"/>
            <a:ext cx="36576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31200" y="1350000"/>
            <a:ext cx="36576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20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7682400" y="1350000"/>
            <a:ext cx="36576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</p:spTree>
    <p:extLst>
      <p:ext uri="{BB962C8B-B14F-4D97-AF65-F5344CB8AC3E}">
        <p14:creationId xmlns:p14="http://schemas.microsoft.com/office/powerpoint/2010/main" val="655309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 + Headlines + Sub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1800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9312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76824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999" y="2430000"/>
            <a:ext cx="3657600" cy="3150000"/>
          </a:xfrm>
        </p:spPr>
        <p:txBody>
          <a:bodyPr lIns="270000" tIns="180000" rIns="270000" bIns="0"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1200" y="2430000"/>
            <a:ext cx="3657600" cy="3150000"/>
          </a:xfrm>
        </p:spPr>
        <p:txBody>
          <a:bodyPr lIns="270000" tIns="18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01947-C3B2-44D9-9359-7BE0DC5920BC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7682400" y="2430000"/>
            <a:ext cx="3657600" cy="3150000"/>
          </a:xfrm>
        </p:spPr>
        <p:txBody>
          <a:bodyPr lIns="270000" tIns="180000" rIns="270000" bIns="180000"/>
          <a:lstStyle>
            <a:lvl1pPr>
              <a:defRPr sz="2000"/>
            </a:lvl1pPr>
            <a:lvl2pPr>
              <a:defRPr sz="1800"/>
            </a:lvl2pPr>
            <a:lvl3pPr marL="864017" indent="0">
              <a:buNone/>
              <a:defRPr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1350000"/>
            <a:ext cx="3657600" cy="63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931200" y="1350000"/>
            <a:ext cx="3657600" cy="63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20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7682400" y="1350000"/>
            <a:ext cx="3657600" cy="63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180000" y="1980000"/>
            <a:ext cx="3657600" cy="360000"/>
          </a:xfrm>
        </p:spPr>
        <p:txBody>
          <a:bodyPr lIns="270000" tIns="9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3931200" y="1980000"/>
            <a:ext cx="3657600" cy="360000"/>
          </a:xfrm>
        </p:spPr>
        <p:txBody>
          <a:bodyPr lIns="270000" tIns="9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7682400" y="1980000"/>
            <a:ext cx="3657600" cy="360000"/>
          </a:xfrm>
        </p:spPr>
        <p:txBody>
          <a:bodyPr lIns="270000" tIns="9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</p:spTree>
    <p:extLst>
      <p:ext uri="{BB962C8B-B14F-4D97-AF65-F5344CB8AC3E}">
        <p14:creationId xmlns:p14="http://schemas.microsoft.com/office/powerpoint/2010/main" val="3051951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18414-3A27-44D8-BD78-B4EB53454599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5430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0DFE-498F-4D4C-BDE7-B523B8601AA7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Rechteck 5"/>
          <p:cNvSpPr/>
          <p:nvPr userDrawn="1"/>
        </p:nvSpPr>
        <p:spPr>
          <a:xfrm>
            <a:off x="180000" y="1350000"/>
            <a:ext cx="111600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1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A9F0-8B2E-46C4-B08E-C13AE046E552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180000" y="179999"/>
            <a:ext cx="11160000" cy="55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</p:spTree>
    <p:extLst>
      <p:ext uri="{BB962C8B-B14F-4D97-AF65-F5344CB8AC3E}">
        <p14:creationId xmlns:p14="http://schemas.microsoft.com/office/powerpoint/2010/main" val="71527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A09-6E37-4145-A61A-5830376C635C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476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111600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230000"/>
          </a:xfrm>
        </p:spPr>
        <p:txBody>
          <a:bodyPr lIns="270000" tIns="270000" rIns="270000" bIns="0"/>
          <a:lstStyle>
            <a:lvl1pPr>
              <a:lnSpc>
                <a:spcPct val="125000"/>
              </a:lnSpc>
              <a:spcBef>
                <a:spcPts val="0"/>
              </a:spcBef>
              <a:defRPr sz="2000"/>
            </a:lvl1pPr>
            <a:lvl2pPr>
              <a:lnSpc>
                <a:spcPct val="125000"/>
              </a:lnSpc>
              <a:defRPr sz="1800"/>
            </a:lvl2pPr>
            <a:lvl3pPr>
              <a:lnSpc>
                <a:spcPct val="125000"/>
              </a:lnSpc>
              <a:defRPr sz="1600"/>
            </a:lvl3pPr>
            <a:lvl4pPr>
              <a:lnSpc>
                <a:spcPct val="125000"/>
              </a:lnSpc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270000" rIns="270000"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270000" rIns="270000"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5206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A341-0D6F-4E2F-BB76-B4D52EA7BF88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8844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1E3E-6F4B-4EE2-8A9C-29CB8E4856CB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4975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E46B-2D79-4C6C-87A0-E668B840924E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449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halt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55332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350000"/>
            <a:ext cx="55332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5806800" y="1350000"/>
            <a:ext cx="55332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5806800" y="1350000"/>
            <a:ext cx="55332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4770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+ Inhalt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55332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5806800" y="1350000"/>
            <a:ext cx="55332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F95265E-9233-D590-851D-39F9B3FD0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070000"/>
            <a:ext cx="5533200" cy="351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Textplatzhalter 16">
            <a:extLst>
              <a:ext uri="{FF2B5EF4-FFF2-40B4-BE49-F238E27FC236}">
                <a16:creationId xmlns:a16="http://schemas.microsoft.com/office/drawing/2014/main" id="{167AF4ED-B7A5-9BC4-747E-EE84F128FD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1350000"/>
            <a:ext cx="55332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EF8F741-50E7-5456-E905-788BD36CB8B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806800" y="2070000"/>
            <a:ext cx="5533200" cy="351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6" name="Textplatzhalter 16">
            <a:extLst>
              <a:ext uri="{FF2B5EF4-FFF2-40B4-BE49-F238E27FC236}">
                <a16:creationId xmlns:a16="http://schemas.microsoft.com/office/drawing/2014/main" id="{655813B1-A124-D9B1-521B-FB052AA3E2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06800" y="1350000"/>
            <a:ext cx="55332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</p:spTree>
    <p:extLst>
      <p:ext uri="{BB962C8B-B14F-4D97-AF65-F5344CB8AC3E}">
        <p14:creationId xmlns:p14="http://schemas.microsoft.com/office/powerpoint/2010/main" val="287632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(2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74088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350000"/>
            <a:ext cx="74088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76824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7682400" y="1350000"/>
            <a:ext cx="36576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53586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(1: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3931200" y="1350000"/>
            <a:ext cx="74088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1200" y="1350000"/>
            <a:ext cx="74088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1800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180000" y="1350000"/>
            <a:ext cx="3657600" cy="423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70889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+ Inhalt (1: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3931200" y="1350000"/>
            <a:ext cx="74088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180000" y="1350000"/>
            <a:ext cx="36576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CE629B6-7433-9E3F-6544-84416A346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070000"/>
            <a:ext cx="3657600" cy="351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2" name="Textplatzhalter 16">
            <a:extLst>
              <a:ext uri="{FF2B5EF4-FFF2-40B4-BE49-F238E27FC236}">
                <a16:creationId xmlns:a16="http://schemas.microsoft.com/office/drawing/2014/main" id="{FE701CE3-F371-F905-BE3F-52C5D0F36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1350000"/>
            <a:ext cx="36576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29B3F4-07F1-BA85-5AE3-F42ABD14D4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931444" y="2070000"/>
            <a:ext cx="7408556" cy="351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6" name="Textplatzhalter 16">
            <a:extLst>
              <a:ext uri="{FF2B5EF4-FFF2-40B4-BE49-F238E27FC236}">
                <a16:creationId xmlns:a16="http://schemas.microsoft.com/office/drawing/2014/main" id="{63DC33B8-33E4-6B98-8FDE-2E48E24E35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31444" y="1350000"/>
            <a:ext cx="7408556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</p:spTree>
    <p:extLst>
      <p:ext uri="{BB962C8B-B14F-4D97-AF65-F5344CB8AC3E}">
        <p14:creationId xmlns:p14="http://schemas.microsoft.com/office/powerpoint/2010/main" val="305556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11160000" cy="441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2070000"/>
            <a:ext cx="11160000" cy="351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A592-1B5B-46FD-82E5-D03BF3967D9D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1350000"/>
            <a:ext cx="11160000" cy="720000"/>
          </a:xfrm>
        </p:spPr>
        <p:txBody>
          <a:bodyPr lIns="270000" tIns="270000" rIns="27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eintragen …</a:t>
            </a:r>
          </a:p>
        </p:txBody>
      </p:sp>
    </p:spTree>
    <p:extLst>
      <p:ext uri="{BB962C8B-B14F-4D97-AF65-F5344CB8AC3E}">
        <p14:creationId xmlns:p14="http://schemas.microsoft.com/office/powerpoint/2010/main" val="38431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halt (2 Zeil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160000" cy="108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350000"/>
            <a:ext cx="11160000" cy="216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 lIns="270000" rIns="270000">
            <a:normAutofit/>
          </a:bodyPr>
          <a:lstStyle>
            <a:lvl1pPr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207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39C3-1E18-4680-ADD5-BCC830C9AD14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180000" y="3600000"/>
            <a:ext cx="11160000" cy="216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80000" y="3600000"/>
            <a:ext cx="11160000" cy="2070000"/>
          </a:xfrm>
        </p:spPr>
        <p:txBody>
          <a:bodyPr lIns="270000" tIns="270000" rIns="27000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728033" indent="0"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99676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180000" y="5850000"/>
            <a:ext cx="11160000" cy="45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00" y="5940000"/>
            <a:ext cx="2520000" cy="270000"/>
          </a:xfrm>
          <a:prstGeom prst="rect">
            <a:avLst/>
          </a:prstGeom>
        </p:spPr>
        <p:txBody>
          <a:bodyPr vert="horz" lIns="270000" tIns="45720" rIns="270000" bIns="45720" rtlCol="0" anchor="ctr"/>
          <a:lstStyle>
            <a:lvl1pPr algn="l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D981C3CF-9EEC-4164-A4C4-86C083C76D32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5940000"/>
            <a:ext cx="3888165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0000" y="5940000"/>
            <a:ext cx="2520000" cy="270000"/>
          </a:xfrm>
          <a:prstGeom prst="rect">
            <a:avLst/>
          </a:prstGeom>
        </p:spPr>
        <p:txBody>
          <a:bodyPr vert="horz" lIns="270000" tIns="45720" rIns="270000" bIns="45720" rtlCol="0" anchor="ctr"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FE9679BD-AA74-440C-BE33-B2944A35D36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8360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7" r:id="rId3"/>
    <p:sldLayoutId id="2147483681" r:id="rId4"/>
    <p:sldLayoutId id="2147483679" r:id="rId5"/>
    <p:sldLayoutId id="2147483678" r:id="rId6"/>
    <p:sldLayoutId id="2147483682" r:id="rId7"/>
    <p:sldLayoutId id="2147483676" r:id="rId8"/>
    <p:sldLayoutId id="2147483674" r:id="rId9"/>
    <p:sldLayoutId id="2147483673" r:id="rId10"/>
    <p:sldLayoutId id="2147483663" r:id="rId11"/>
    <p:sldLayoutId id="2147483664" r:id="rId12"/>
    <p:sldLayoutId id="2147483672" r:id="rId13"/>
    <p:sldLayoutId id="2147483675" r:id="rId14"/>
    <p:sldLayoutId id="2147483680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hf hdr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Sachbezüge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Behandlung von geldwerten Vorteilen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8627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87554-A1E4-155D-897B-58169E963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Fallbeispiel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4FF634-DCD3-83FE-3103-8EBB57FF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6157A592-1B5B-46FD-82E5-D03BF3967D9D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E01D1C-8C3B-E11F-589D-A5119E3D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947973-1355-9702-8611-8470A7E9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13" name="Inhaltsplatzhalter 112">
            <a:extLst>
              <a:ext uri="{FF2B5EF4-FFF2-40B4-BE49-F238E27FC236}">
                <a16:creationId xmlns:a16="http://schemas.microsoft.com/office/drawing/2014/main" id="{CE2A3F5B-578C-0DBE-6FEC-F9F817C95F4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/>
              <a:t>IST-Stand</a:t>
            </a:r>
          </a:p>
          <a:p>
            <a:r>
              <a:rPr lang="de-DE" dirty="0"/>
              <a:t>folglich mind. 30 Abo-Monatskarten-Nutzer</a:t>
            </a:r>
          </a:p>
          <a:p>
            <a:r>
              <a:rPr lang="de-DE" dirty="0"/>
              <a:t>Unternehmen will auf D-Ticket umsteigen</a:t>
            </a:r>
          </a:p>
          <a:p>
            <a:r>
              <a:rPr lang="de-DE" dirty="0"/>
              <a:t>HR-Abteilung startet Mitarbeiter-Umfrage</a:t>
            </a:r>
          </a:p>
          <a:p>
            <a:r>
              <a:rPr lang="de-DE" dirty="0"/>
              <a:t>Umfrage-Ergebnis befürwortet Wechsel</a:t>
            </a:r>
          </a:p>
          <a:p>
            <a:r>
              <a:rPr lang="de-DE" dirty="0"/>
              <a:t>D-Ticket löst Abo-Monatskarte als Jobticket ab</a:t>
            </a:r>
          </a:p>
        </p:txBody>
      </p:sp>
      <p:sp>
        <p:nvSpPr>
          <p:cNvPr id="105" name="Textplatzhalter 104">
            <a:extLst>
              <a:ext uri="{FF2B5EF4-FFF2-40B4-BE49-F238E27FC236}">
                <a16:creationId xmlns:a16="http://schemas.microsoft.com/office/drawing/2014/main" id="{3140798F-A0DA-6797-2163-E51109876E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6800" y="1350000"/>
            <a:ext cx="5533200" cy="720000"/>
          </a:xfrm>
        </p:spPr>
        <p:txBody>
          <a:bodyPr/>
          <a:lstStyle/>
          <a:p>
            <a:r>
              <a:rPr lang="de-DE" dirty="0"/>
              <a:t>DVB-Abo-Monatskarte als Jobticket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37B9DD6E-C670-7931-F3E1-F9C180E536A8}"/>
              </a:ext>
            </a:extLst>
          </p:cNvPr>
          <p:cNvGrpSpPr>
            <a:grpSpLocks noChangeAspect="1"/>
          </p:cNvGrpSpPr>
          <p:nvPr/>
        </p:nvGrpSpPr>
        <p:grpSpPr>
          <a:xfrm>
            <a:off x="540489" y="1639401"/>
            <a:ext cx="4813200" cy="964093"/>
            <a:chOff x="4178301" y="2924176"/>
            <a:chExt cx="3154363" cy="631825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3F2DACD1-FB20-729C-5B4C-853C206D01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2838" y="3409951"/>
              <a:ext cx="74613" cy="100013"/>
            </a:xfrm>
            <a:custGeom>
              <a:avLst/>
              <a:gdLst>
                <a:gd name="T0" fmla="*/ 15 w 20"/>
                <a:gd name="T1" fmla="*/ 12 h 26"/>
                <a:gd name="T2" fmla="*/ 18 w 20"/>
                <a:gd name="T3" fmla="*/ 10 h 26"/>
                <a:gd name="T4" fmla="*/ 19 w 20"/>
                <a:gd name="T5" fmla="*/ 7 h 26"/>
                <a:gd name="T6" fmla="*/ 18 w 20"/>
                <a:gd name="T7" fmla="*/ 3 h 26"/>
                <a:gd name="T8" fmla="*/ 15 w 20"/>
                <a:gd name="T9" fmla="*/ 1 h 26"/>
                <a:gd name="T10" fmla="*/ 10 w 20"/>
                <a:gd name="T11" fmla="*/ 0 h 26"/>
                <a:gd name="T12" fmla="*/ 0 w 20"/>
                <a:gd name="T13" fmla="*/ 0 h 26"/>
                <a:gd name="T14" fmla="*/ 0 w 20"/>
                <a:gd name="T15" fmla="*/ 26 h 26"/>
                <a:gd name="T16" fmla="*/ 10 w 20"/>
                <a:gd name="T17" fmla="*/ 26 h 26"/>
                <a:gd name="T18" fmla="*/ 14 w 20"/>
                <a:gd name="T19" fmla="*/ 26 h 26"/>
                <a:gd name="T20" fmla="*/ 17 w 20"/>
                <a:gd name="T21" fmla="*/ 25 h 26"/>
                <a:gd name="T22" fmla="*/ 19 w 20"/>
                <a:gd name="T23" fmla="*/ 22 h 26"/>
                <a:gd name="T24" fmla="*/ 20 w 20"/>
                <a:gd name="T25" fmla="*/ 19 h 26"/>
                <a:gd name="T26" fmla="*/ 19 w 20"/>
                <a:gd name="T27" fmla="*/ 15 h 26"/>
                <a:gd name="T28" fmla="*/ 15 w 20"/>
                <a:gd name="T29" fmla="*/ 12 h 26"/>
                <a:gd name="T30" fmla="*/ 3 w 20"/>
                <a:gd name="T31" fmla="*/ 3 h 26"/>
                <a:gd name="T32" fmla="*/ 9 w 20"/>
                <a:gd name="T33" fmla="*/ 3 h 26"/>
                <a:gd name="T34" fmla="*/ 13 w 20"/>
                <a:gd name="T35" fmla="*/ 4 h 26"/>
                <a:gd name="T36" fmla="*/ 15 w 20"/>
                <a:gd name="T37" fmla="*/ 5 h 26"/>
                <a:gd name="T38" fmla="*/ 15 w 20"/>
                <a:gd name="T39" fmla="*/ 7 h 26"/>
                <a:gd name="T40" fmla="*/ 14 w 20"/>
                <a:gd name="T41" fmla="*/ 10 h 26"/>
                <a:gd name="T42" fmla="*/ 12 w 20"/>
                <a:gd name="T43" fmla="*/ 11 h 26"/>
                <a:gd name="T44" fmla="*/ 9 w 20"/>
                <a:gd name="T45" fmla="*/ 11 h 26"/>
                <a:gd name="T46" fmla="*/ 3 w 20"/>
                <a:gd name="T47" fmla="*/ 11 h 26"/>
                <a:gd name="T48" fmla="*/ 3 w 20"/>
                <a:gd name="T49" fmla="*/ 3 h 26"/>
                <a:gd name="T50" fmla="*/ 16 w 20"/>
                <a:gd name="T51" fmla="*/ 21 h 26"/>
                <a:gd name="T52" fmla="*/ 14 w 20"/>
                <a:gd name="T53" fmla="*/ 22 h 26"/>
                <a:gd name="T54" fmla="*/ 12 w 20"/>
                <a:gd name="T55" fmla="*/ 23 h 26"/>
                <a:gd name="T56" fmla="*/ 10 w 20"/>
                <a:gd name="T57" fmla="*/ 23 h 26"/>
                <a:gd name="T58" fmla="*/ 3 w 20"/>
                <a:gd name="T59" fmla="*/ 23 h 26"/>
                <a:gd name="T60" fmla="*/ 3 w 20"/>
                <a:gd name="T61" fmla="*/ 14 h 26"/>
                <a:gd name="T62" fmla="*/ 10 w 20"/>
                <a:gd name="T63" fmla="*/ 14 h 26"/>
                <a:gd name="T64" fmla="*/ 13 w 20"/>
                <a:gd name="T65" fmla="*/ 15 h 26"/>
                <a:gd name="T66" fmla="*/ 15 w 20"/>
                <a:gd name="T67" fmla="*/ 16 h 26"/>
                <a:gd name="T68" fmla="*/ 16 w 20"/>
                <a:gd name="T69" fmla="*/ 19 h 26"/>
                <a:gd name="T70" fmla="*/ 16 w 20"/>
                <a:gd name="T71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" h="26">
                  <a:moveTo>
                    <a:pt x="15" y="12"/>
                  </a:moveTo>
                  <a:cubicBezTo>
                    <a:pt x="16" y="12"/>
                    <a:pt x="17" y="11"/>
                    <a:pt x="18" y="10"/>
                  </a:cubicBezTo>
                  <a:cubicBezTo>
                    <a:pt x="18" y="9"/>
                    <a:pt x="19" y="8"/>
                    <a:pt x="19" y="7"/>
                  </a:cubicBezTo>
                  <a:cubicBezTo>
                    <a:pt x="19" y="6"/>
                    <a:pt x="18" y="4"/>
                    <a:pt x="18" y="3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3" y="0"/>
                    <a:pt x="12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2" y="26"/>
                    <a:pt x="13" y="26"/>
                    <a:pt x="14" y="26"/>
                  </a:cubicBezTo>
                  <a:cubicBezTo>
                    <a:pt x="15" y="26"/>
                    <a:pt x="16" y="25"/>
                    <a:pt x="17" y="25"/>
                  </a:cubicBezTo>
                  <a:cubicBezTo>
                    <a:pt x="18" y="24"/>
                    <a:pt x="19" y="23"/>
                    <a:pt x="19" y="22"/>
                  </a:cubicBezTo>
                  <a:cubicBezTo>
                    <a:pt x="20" y="21"/>
                    <a:pt x="20" y="20"/>
                    <a:pt x="20" y="19"/>
                  </a:cubicBezTo>
                  <a:cubicBezTo>
                    <a:pt x="20" y="17"/>
                    <a:pt x="19" y="16"/>
                    <a:pt x="19" y="15"/>
                  </a:cubicBezTo>
                  <a:cubicBezTo>
                    <a:pt x="18" y="14"/>
                    <a:pt x="16" y="13"/>
                    <a:pt x="15" y="12"/>
                  </a:cubicBezTo>
                  <a:close/>
                  <a:moveTo>
                    <a:pt x="3" y="3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11" y="3"/>
                    <a:pt x="12" y="3"/>
                    <a:pt x="13" y="4"/>
                  </a:cubicBezTo>
                  <a:cubicBezTo>
                    <a:pt x="13" y="4"/>
                    <a:pt x="14" y="4"/>
                    <a:pt x="15" y="5"/>
                  </a:cubicBezTo>
                  <a:cubicBezTo>
                    <a:pt x="15" y="6"/>
                    <a:pt x="15" y="6"/>
                    <a:pt x="15" y="7"/>
                  </a:cubicBezTo>
                  <a:cubicBezTo>
                    <a:pt x="15" y="8"/>
                    <a:pt x="15" y="9"/>
                    <a:pt x="14" y="10"/>
                  </a:cubicBezTo>
                  <a:cubicBezTo>
                    <a:pt x="14" y="10"/>
                    <a:pt x="13" y="11"/>
                    <a:pt x="12" y="11"/>
                  </a:cubicBezTo>
                  <a:cubicBezTo>
                    <a:pt x="12" y="11"/>
                    <a:pt x="11" y="11"/>
                    <a:pt x="9" y="11"/>
                  </a:cubicBezTo>
                  <a:cubicBezTo>
                    <a:pt x="3" y="11"/>
                    <a:pt x="3" y="11"/>
                    <a:pt x="3" y="11"/>
                  </a:cubicBezTo>
                  <a:lnTo>
                    <a:pt x="3" y="3"/>
                  </a:lnTo>
                  <a:close/>
                  <a:moveTo>
                    <a:pt x="16" y="21"/>
                  </a:moveTo>
                  <a:cubicBezTo>
                    <a:pt x="15" y="22"/>
                    <a:pt x="15" y="22"/>
                    <a:pt x="14" y="22"/>
                  </a:cubicBezTo>
                  <a:cubicBezTo>
                    <a:pt x="14" y="23"/>
                    <a:pt x="13" y="23"/>
                    <a:pt x="12" y="23"/>
                  </a:cubicBezTo>
                  <a:cubicBezTo>
                    <a:pt x="12" y="23"/>
                    <a:pt x="11" y="23"/>
                    <a:pt x="10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2" y="14"/>
                    <a:pt x="13" y="15"/>
                  </a:cubicBezTo>
                  <a:cubicBezTo>
                    <a:pt x="14" y="15"/>
                    <a:pt x="15" y="16"/>
                    <a:pt x="15" y="16"/>
                  </a:cubicBezTo>
                  <a:cubicBezTo>
                    <a:pt x="16" y="17"/>
                    <a:pt x="16" y="18"/>
                    <a:pt x="16" y="19"/>
                  </a:cubicBezTo>
                  <a:cubicBezTo>
                    <a:pt x="16" y="20"/>
                    <a:pt x="16" y="20"/>
                    <a:pt x="16" y="2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6F1AD006-DF04-DFCC-5A2C-1826BAD5F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3813" y="3409951"/>
              <a:ext cx="90488" cy="100013"/>
            </a:xfrm>
            <a:custGeom>
              <a:avLst/>
              <a:gdLst>
                <a:gd name="T0" fmla="*/ 10 w 24"/>
                <a:gd name="T1" fmla="*/ 0 h 26"/>
                <a:gd name="T2" fmla="*/ 0 w 24"/>
                <a:gd name="T3" fmla="*/ 26 h 26"/>
                <a:gd name="T4" fmla="*/ 3 w 24"/>
                <a:gd name="T5" fmla="*/ 26 h 26"/>
                <a:gd name="T6" fmla="*/ 6 w 24"/>
                <a:gd name="T7" fmla="*/ 18 h 26"/>
                <a:gd name="T8" fmla="*/ 17 w 24"/>
                <a:gd name="T9" fmla="*/ 18 h 26"/>
                <a:gd name="T10" fmla="*/ 20 w 24"/>
                <a:gd name="T11" fmla="*/ 26 h 26"/>
                <a:gd name="T12" fmla="*/ 24 w 24"/>
                <a:gd name="T13" fmla="*/ 26 h 26"/>
                <a:gd name="T14" fmla="*/ 14 w 24"/>
                <a:gd name="T15" fmla="*/ 0 h 26"/>
                <a:gd name="T16" fmla="*/ 10 w 24"/>
                <a:gd name="T17" fmla="*/ 0 h 26"/>
                <a:gd name="T18" fmla="*/ 7 w 24"/>
                <a:gd name="T19" fmla="*/ 16 h 26"/>
                <a:gd name="T20" fmla="*/ 10 w 24"/>
                <a:gd name="T21" fmla="*/ 8 h 26"/>
                <a:gd name="T22" fmla="*/ 12 w 24"/>
                <a:gd name="T23" fmla="*/ 3 h 26"/>
                <a:gd name="T24" fmla="*/ 13 w 24"/>
                <a:gd name="T25" fmla="*/ 8 h 26"/>
                <a:gd name="T26" fmla="*/ 16 w 24"/>
                <a:gd name="T27" fmla="*/ 16 h 26"/>
                <a:gd name="T28" fmla="*/ 7 w 24"/>
                <a:gd name="T29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26">
                  <a:moveTo>
                    <a:pt x="1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14" y="0"/>
                    <a:pt x="14" y="0"/>
                    <a:pt x="14" y="0"/>
                  </a:cubicBezTo>
                  <a:lnTo>
                    <a:pt x="10" y="0"/>
                  </a:lnTo>
                  <a:close/>
                  <a:moveTo>
                    <a:pt x="7" y="16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1" y="6"/>
                    <a:pt x="11" y="5"/>
                    <a:pt x="12" y="3"/>
                  </a:cubicBezTo>
                  <a:cubicBezTo>
                    <a:pt x="12" y="4"/>
                    <a:pt x="13" y="6"/>
                    <a:pt x="13" y="8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7" y="1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F2849EF2-1ADB-CA36-BAF2-DF8E4AE18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601" y="3409951"/>
              <a:ext cx="79375" cy="104775"/>
            </a:xfrm>
            <a:custGeom>
              <a:avLst/>
              <a:gdLst>
                <a:gd name="T0" fmla="*/ 17 w 21"/>
                <a:gd name="T1" fmla="*/ 15 h 27"/>
                <a:gd name="T2" fmla="*/ 15 w 21"/>
                <a:gd name="T3" fmla="*/ 22 h 27"/>
                <a:gd name="T4" fmla="*/ 10 w 21"/>
                <a:gd name="T5" fmla="*/ 24 h 27"/>
                <a:gd name="T6" fmla="*/ 6 w 21"/>
                <a:gd name="T7" fmla="*/ 23 h 27"/>
                <a:gd name="T8" fmla="*/ 4 w 21"/>
                <a:gd name="T9" fmla="*/ 20 h 27"/>
                <a:gd name="T10" fmla="*/ 3 w 21"/>
                <a:gd name="T11" fmla="*/ 15 h 27"/>
                <a:gd name="T12" fmla="*/ 3 w 21"/>
                <a:gd name="T13" fmla="*/ 0 h 27"/>
                <a:gd name="T14" fmla="*/ 0 w 21"/>
                <a:gd name="T15" fmla="*/ 0 h 27"/>
                <a:gd name="T16" fmla="*/ 0 w 21"/>
                <a:gd name="T17" fmla="*/ 15 h 27"/>
                <a:gd name="T18" fmla="*/ 1 w 21"/>
                <a:gd name="T19" fmla="*/ 22 h 27"/>
                <a:gd name="T20" fmla="*/ 4 w 21"/>
                <a:gd name="T21" fmla="*/ 26 h 27"/>
                <a:gd name="T22" fmla="*/ 10 w 21"/>
                <a:gd name="T23" fmla="*/ 27 h 27"/>
                <a:gd name="T24" fmla="*/ 16 w 21"/>
                <a:gd name="T25" fmla="*/ 25 h 27"/>
                <a:gd name="T26" fmla="*/ 20 w 21"/>
                <a:gd name="T27" fmla="*/ 22 h 27"/>
                <a:gd name="T28" fmla="*/ 21 w 21"/>
                <a:gd name="T29" fmla="*/ 15 h 27"/>
                <a:gd name="T30" fmla="*/ 21 w 21"/>
                <a:gd name="T31" fmla="*/ 0 h 27"/>
                <a:gd name="T32" fmla="*/ 17 w 21"/>
                <a:gd name="T33" fmla="*/ 0 h 27"/>
                <a:gd name="T34" fmla="*/ 17 w 21"/>
                <a:gd name="T35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27">
                  <a:moveTo>
                    <a:pt x="17" y="15"/>
                  </a:moveTo>
                  <a:cubicBezTo>
                    <a:pt x="17" y="19"/>
                    <a:pt x="16" y="21"/>
                    <a:pt x="15" y="22"/>
                  </a:cubicBezTo>
                  <a:cubicBezTo>
                    <a:pt x="14" y="23"/>
                    <a:pt x="12" y="24"/>
                    <a:pt x="10" y="24"/>
                  </a:cubicBezTo>
                  <a:cubicBezTo>
                    <a:pt x="8" y="24"/>
                    <a:pt x="7" y="23"/>
                    <a:pt x="6" y="23"/>
                  </a:cubicBezTo>
                  <a:cubicBezTo>
                    <a:pt x="5" y="22"/>
                    <a:pt x="4" y="21"/>
                    <a:pt x="4" y="20"/>
                  </a:cubicBezTo>
                  <a:cubicBezTo>
                    <a:pt x="3" y="19"/>
                    <a:pt x="3" y="18"/>
                    <a:pt x="3" y="15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20"/>
                    <a:pt x="1" y="22"/>
                  </a:cubicBezTo>
                  <a:cubicBezTo>
                    <a:pt x="1" y="24"/>
                    <a:pt x="3" y="25"/>
                    <a:pt x="4" y="26"/>
                  </a:cubicBezTo>
                  <a:cubicBezTo>
                    <a:pt x="6" y="26"/>
                    <a:pt x="8" y="27"/>
                    <a:pt x="10" y="27"/>
                  </a:cubicBezTo>
                  <a:cubicBezTo>
                    <a:pt x="13" y="27"/>
                    <a:pt x="15" y="26"/>
                    <a:pt x="16" y="25"/>
                  </a:cubicBezTo>
                  <a:cubicBezTo>
                    <a:pt x="18" y="24"/>
                    <a:pt x="19" y="23"/>
                    <a:pt x="20" y="22"/>
                  </a:cubicBezTo>
                  <a:cubicBezTo>
                    <a:pt x="20" y="20"/>
                    <a:pt x="21" y="18"/>
                    <a:pt x="21" y="15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043DB69-78C2-DA25-3026-C5AA2834D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6" y="3409951"/>
              <a:ext cx="95250" cy="100013"/>
            </a:xfrm>
            <a:custGeom>
              <a:avLst/>
              <a:gdLst>
                <a:gd name="T0" fmla="*/ 14 w 25"/>
                <a:gd name="T1" fmla="*/ 18 h 26"/>
                <a:gd name="T2" fmla="*/ 12 w 25"/>
                <a:gd name="T3" fmla="*/ 23 h 26"/>
                <a:gd name="T4" fmla="*/ 11 w 25"/>
                <a:gd name="T5" fmla="*/ 19 h 26"/>
                <a:gd name="T6" fmla="*/ 5 w 25"/>
                <a:gd name="T7" fmla="*/ 0 h 26"/>
                <a:gd name="T8" fmla="*/ 0 w 25"/>
                <a:gd name="T9" fmla="*/ 0 h 26"/>
                <a:gd name="T10" fmla="*/ 0 w 25"/>
                <a:gd name="T11" fmla="*/ 26 h 26"/>
                <a:gd name="T12" fmla="*/ 3 w 25"/>
                <a:gd name="T13" fmla="*/ 26 h 26"/>
                <a:gd name="T14" fmla="*/ 3 w 25"/>
                <a:gd name="T15" fmla="*/ 4 h 26"/>
                <a:gd name="T16" fmla="*/ 11 w 25"/>
                <a:gd name="T17" fmla="*/ 26 h 26"/>
                <a:gd name="T18" fmla="*/ 14 w 25"/>
                <a:gd name="T19" fmla="*/ 26 h 26"/>
                <a:gd name="T20" fmla="*/ 21 w 25"/>
                <a:gd name="T21" fmla="*/ 4 h 26"/>
                <a:gd name="T22" fmla="*/ 21 w 25"/>
                <a:gd name="T23" fmla="*/ 26 h 26"/>
                <a:gd name="T24" fmla="*/ 25 w 25"/>
                <a:gd name="T25" fmla="*/ 26 h 26"/>
                <a:gd name="T26" fmla="*/ 25 w 25"/>
                <a:gd name="T27" fmla="*/ 0 h 26"/>
                <a:gd name="T28" fmla="*/ 20 w 25"/>
                <a:gd name="T29" fmla="*/ 0 h 26"/>
                <a:gd name="T30" fmla="*/ 14 w 25"/>
                <a:gd name="T31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26">
                  <a:moveTo>
                    <a:pt x="14" y="18"/>
                  </a:moveTo>
                  <a:cubicBezTo>
                    <a:pt x="13" y="20"/>
                    <a:pt x="13" y="22"/>
                    <a:pt x="12" y="23"/>
                  </a:cubicBezTo>
                  <a:cubicBezTo>
                    <a:pt x="12" y="22"/>
                    <a:pt x="12" y="20"/>
                    <a:pt x="11" y="1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0BC7A88E-280F-7845-079E-88AC20AB52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22938" y="3409951"/>
              <a:ext cx="95250" cy="100013"/>
            </a:xfrm>
            <a:custGeom>
              <a:avLst/>
              <a:gdLst>
                <a:gd name="T0" fmla="*/ 10 w 25"/>
                <a:gd name="T1" fmla="*/ 0 h 26"/>
                <a:gd name="T2" fmla="*/ 0 w 25"/>
                <a:gd name="T3" fmla="*/ 26 h 26"/>
                <a:gd name="T4" fmla="*/ 4 w 25"/>
                <a:gd name="T5" fmla="*/ 26 h 26"/>
                <a:gd name="T6" fmla="*/ 7 w 25"/>
                <a:gd name="T7" fmla="*/ 18 h 26"/>
                <a:gd name="T8" fmla="*/ 18 w 25"/>
                <a:gd name="T9" fmla="*/ 18 h 26"/>
                <a:gd name="T10" fmla="*/ 21 w 25"/>
                <a:gd name="T11" fmla="*/ 26 h 26"/>
                <a:gd name="T12" fmla="*/ 25 w 25"/>
                <a:gd name="T13" fmla="*/ 26 h 26"/>
                <a:gd name="T14" fmla="*/ 14 w 25"/>
                <a:gd name="T15" fmla="*/ 0 h 26"/>
                <a:gd name="T16" fmla="*/ 10 w 25"/>
                <a:gd name="T17" fmla="*/ 0 h 26"/>
                <a:gd name="T18" fmla="*/ 8 w 25"/>
                <a:gd name="T19" fmla="*/ 16 h 26"/>
                <a:gd name="T20" fmla="*/ 11 w 25"/>
                <a:gd name="T21" fmla="*/ 8 h 26"/>
                <a:gd name="T22" fmla="*/ 12 w 25"/>
                <a:gd name="T23" fmla="*/ 3 h 26"/>
                <a:gd name="T24" fmla="*/ 14 w 25"/>
                <a:gd name="T25" fmla="*/ 8 h 26"/>
                <a:gd name="T26" fmla="*/ 17 w 25"/>
                <a:gd name="T27" fmla="*/ 16 h 26"/>
                <a:gd name="T28" fmla="*/ 8 w 25"/>
                <a:gd name="T29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6">
                  <a:moveTo>
                    <a:pt x="1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14" y="0"/>
                    <a:pt x="14" y="0"/>
                    <a:pt x="14" y="0"/>
                  </a:cubicBezTo>
                  <a:lnTo>
                    <a:pt x="10" y="0"/>
                  </a:lnTo>
                  <a:close/>
                  <a:moveTo>
                    <a:pt x="8" y="16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6"/>
                    <a:pt x="12" y="5"/>
                    <a:pt x="12" y="3"/>
                  </a:cubicBezTo>
                  <a:cubicBezTo>
                    <a:pt x="13" y="4"/>
                    <a:pt x="13" y="6"/>
                    <a:pt x="14" y="8"/>
                  </a:cubicBezTo>
                  <a:cubicBezTo>
                    <a:pt x="17" y="16"/>
                    <a:pt x="17" y="16"/>
                    <a:pt x="17" y="16"/>
                  </a:cubicBezTo>
                  <a:lnTo>
                    <a:pt x="8" y="1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16D942C1-99BD-8714-5C48-126D2FC0E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0901" y="3409951"/>
              <a:ext cx="87313" cy="100013"/>
            </a:xfrm>
            <a:custGeom>
              <a:avLst/>
              <a:gdLst>
                <a:gd name="T0" fmla="*/ 16 w 23"/>
                <a:gd name="T1" fmla="*/ 16 h 26"/>
                <a:gd name="T2" fmla="*/ 14 w 23"/>
                <a:gd name="T3" fmla="*/ 14 h 26"/>
                <a:gd name="T4" fmla="*/ 19 w 23"/>
                <a:gd name="T5" fmla="*/ 12 h 26"/>
                <a:gd name="T6" fmla="*/ 21 w 23"/>
                <a:gd name="T7" fmla="*/ 7 h 26"/>
                <a:gd name="T8" fmla="*/ 20 w 23"/>
                <a:gd name="T9" fmla="*/ 3 h 26"/>
                <a:gd name="T10" fmla="*/ 17 w 23"/>
                <a:gd name="T11" fmla="*/ 1 h 26"/>
                <a:gd name="T12" fmla="*/ 12 w 23"/>
                <a:gd name="T13" fmla="*/ 0 h 26"/>
                <a:gd name="T14" fmla="*/ 0 w 23"/>
                <a:gd name="T15" fmla="*/ 0 h 26"/>
                <a:gd name="T16" fmla="*/ 0 w 23"/>
                <a:gd name="T17" fmla="*/ 26 h 26"/>
                <a:gd name="T18" fmla="*/ 4 w 23"/>
                <a:gd name="T19" fmla="*/ 26 h 26"/>
                <a:gd name="T20" fmla="*/ 4 w 23"/>
                <a:gd name="T21" fmla="*/ 15 h 26"/>
                <a:gd name="T22" fmla="*/ 8 w 23"/>
                <a:gd name="T23" fmla="*/ 15 h 26"/>
                <a:gd name="T24" fmla="*/ 10 w 23"/>
                <a:gd name="T25" fmla="*/ 15 h 26"/>
                <a:gd name="T26" fmla="*/ 11 w 23"/>
                <a:gd name="T27" fmla="*/ 16 h 26"/>
                <a:gd name="T28" fmla="*/ 13 w 23"/>
                <a:gd name="T29" fmla="*/ 17 h 26"/>
                <a:gd name="T30" fmla="*/ 16 w 23"/>
                <a:gd name="T31" fmla="*/ 21 h 26"/>
                <a:gd name="T32" fmla="*/ 19 w 23"/>
                <a:gd name="T33" fmla="*/ 26 h 26"/>
                <a:gd name="T34" fmla="*/ 23 w 23"/>
                <a:gd name="T35" fmla="*/ 26 h 26"/>
                <a:gd name="T36" fmla="*/ 19 w 23"/>
                <a:gd name="T37" fmla="*/ 19 h 26"/>
                <a:gd name="T38" fmla="*/ 16 w 23"/>
                <a:gd name="T39" fmla="*/ 16 h 26"/>
                <a:gd name="T40" fmla="*/ 11 w 23"/>
                <a:gd name="T41" fmla="*/ 12 h 26"/>
                <a:gd name="T42" fmla="*/ 4 w 23"/>
                <a:gd name="T43" fmla="*/ 12 h 26"/>
                <a:gd name="T44" fmla="*/ 4 w 23"/>
                <a:gd name="T45" fmla="*/ 3 h 26"/>
                <a:gd name="T46" fmla="*/ 12 w 23"/>
                <a:gd name="T47" fmla="*/ 3 h 26"/>
                <a:gd name="T48" fmla="*/ 16 w 23"/>
                <a:gd name="T49" fmla="*/ 4 h 26"/>
                <a:gd name="T50" fmla="*/ 18 w 23"/>
                <a:gd name="T51" fmla="*/ 7 h 26"/>
                <a:gd name="T52" fmla="*/ 17 w 23"/>
                <a:gd name="T53" fmla="*/ 10 h 26"/>
                <a:gd name="T54" fmla="*/ 15 w 23"/>
                <a:gd name="T55" fmla="*/ 11 h 26"/>
                <a:gd name="T56" fmla="*/ 11 w 23"/>
                <a:gd name="T5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" h="26">
                  <a:moveTo>
                    <a:pt x="16" y="16"/>
                  </a:moveTo>
                  <a:cubicBezTo>
                    <a:pt x="15" y="15"/>
                    <a:pt x="15" y="15"/>
                    <a:pt x="14" y="14"/>
                  </a:cubicBezTo>
                  <a:cubicBezTo>
                    <a:pt x="16" y="14"/>
                    <a:pt x="18" y="13"/>
                    <a:pt x="19" y="12"/>
                  </a:cubicBezTo>
                  <a:cubicBezTo>
                    <a:pt x="21" y="11"/>
                    <a:pt x="21" y="9"/>
                    <a:pt x="21" y="7"/>
                  </a:cubicBezTo>
                  <a:cubicBezTo>
                    <a:pt x="21" y="6"/>
                    <a:pt x="21" y="4"/>
                    <a:pt x="20" y="3"/>
                  </a:cubicBezTo>
                  <a:cubicBezTo>
                    <a:pt x="19" y="2"/>
                    <a:pt x="18" y="1"/>
                    <a:pt x="17" y="1"/>
                  </a:cubicBezTo>
                  <a:cubicBezTo>
                    <a:pt x="16" y="0"/>
                    <a:pt x="14" y="0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0" y="15"/>
                    <a:pt x="11" y="15"/>
                    <a:pt x="11" y="16"/>
                  </a:cubicBezTo>
                  <a:cubicBezTo>
                    <a:pt x="12" y="16"/>
                    <a:pt x="12" y="16"/>
                    <a:pt x="13" y="17"/>
                  </a:cubicBezTo>
                  <a:cubicBezTo>
                    <a:pt x="14" y="18"/>
                    <a:pt x="15" y="19"/>
                    <a:pt x="16" y="21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8"/>
                    <a:pt x="17" y="17"/>
                    <a:pt x="16" y="16"/>
                  </a:cubicBezTo>
                  <a:close/>
                  <a:moveTo>
                    <a:pt x="11" y="12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3"/>
                    <a:pt x="15" y="3"/>
                    <a:pt x="16" y="4"/>
                  </a:cubicBezTo>
                  <a:cubicBezTo>
                    <a:pt x="17" y="5"/>
                    <a:pt x="18" y="6"/>
                    <a:pt x="18" y="7"/>
                  </a:cubicBezTo>
                  <a:cubicBezTo>
                    <a:pt x="18" y="8"/>
                    <a:pt x="17" y="9"/>
                    <a:pt x="17" y="10"/>
                  </a:cubicBezTo>
                  <a:cubicBezTo>
                    <a:pt x="17" y="10"/>
                    <a:pt x="16" y="11"/>
                    <a:pt x="15" y="11"/>
                  </a:cubicBezTo>
                  <a:cubicBezTo>
                    <a:pt x="14" y="12"/>
                    <a:pt x="13" y="12"/>
                    <a:pt x="11" y="1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A645D11-306C-C468-B59A-6DE5B4617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6" y="3409951"/>
              <a:ext cx="82550" cy="100013"/>
            </a:xfrm>
            <a:custGeom>
              <a:avLst/>
              <a:gdLst>
                <a:gd name="T0" fmla="*/ 52 w 52"/>
                <a:gd name="T1" fmla="*/ 0 h 63"/>
                <a:gd name="T2" fmla="*/ 41 w 52"/>
                <a:gd name="T3" fmla="*/ 0 h 63"/>
                <a:gd name="T4" fmla="*/ 10 w 52"/>
                <a:gd name="T5" fmla="*/ 32 h 63"/>
                <a:gd name="T6" fmla="*/ 10 w 52"/>
                <a:gd name="T7" fmla="*/ 0 h 63"/>
                <a:gd name="T8" fmla="*/ 0 w 52"/>
                <a:gd name="T9" fmla="*/ 0 h 63"/>
                <a:gd name="T10" fmla="*/ 0 w 52"/>
                <a:gd name="T11" fmla="*/ 63 h 63"/>
                <a:gd name="T12" fmla="*/ 10 w 52"/>
                <a:gd name="T13" fmla="*/ 63 h 63"/>
                <a:gd name="T14" fmla="*/ 10 w 52"/>
                <a:gd name="T15" fmla="*/ 42 h 63"/>
                <a:gd name="T16" fmla="*/ 19 w 52"/>
                <a:gd name="T17" fmla="*/ 32 h 63"/>
                <a:gd name="T18" fmla="*/ 41 w 52"/>
                <a:gd name="T19" fmla="*/ 63 h 63"/>
                <a:gd name="T20" fmla="*/ 52 w 52"/>
                <a:gd name="T21" fmla="*/ 63 h 63"/>
                <a:gd name="T22" fmla="*/ 26 w 52"/>
                <a:gd name="T23" fmla="*/ 27 h 63"/>
                <a:gd name="T24" fmla="*/ 52 w 52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63">
                  <a:moveTo>
                    <a:pt x="52" y="0"/>
                  </a:moveTo>
                  <a:lnTo>
                    <a:pt x="41" y="0"/>
                  </a:lnTo>
                  <a:lnTo>
                    <a:pt x="10" y="32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10" y="63"/>
                  </a:lnTo>
                  <a:lnTo>
                    <a:pt x="10" y="42"/>
                  </a:lnTo>
                  <a:lnTo>
                    <a:pt x="19" y="32"/>
                  </a:lnTo>
                  <a:lnTo>
                    <a:pt x="41" y="63"/>
                  </a:lnTo>
                  <a:lnTo>
                    <a:pt x="52" y="63"/>
                  </a:lnTo>
                  <a:lnTo>
                    <a:pt x="26" y="2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388D5CCA-C09C-BA69-D9C4-7E2390050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3409951"/>
              <a:ext cx="79375" cy="100013"/>
            </a:xfrm>
            <a:custGeom>
              <a:avLst/>
              <a:gdLst>
                <a:gd name="T0" fmla="*/ 0 w 50"/>
                <a:gd name="T1" fmla="*/ 8 h 63"/>
                <a:gd name="T2" fmla="*/ 19 w 50"/>
                <a:gd name="T3" fmla="*/ 8 h 63"/>
                <a:gd name="T4" fmla="*/ 19 w 50"/>
                <a:gd name="T5" fmla="*/ 63 h 63"/>
                <a:gd name="T6" fmla="*/ 29 w 50"/>
                <a:gd name="T7" fmla="*/ 63 h 63"/>
                <a:gd name="T8" fmla="*/ 29 w 50"/>
                <a:gd name="T9" fmla="*/ 8 h 63"/>
                <a:gd name="T10" fmla="*/ 50 w 50"/>
                <a:gd name="T11" fmla="*/ 8 h 63"/>
                <a:gd name="T12" fmla="*/ 50 w 50"/>
                <a:gd name="T13" fmla="*/ 0 h 63"/>
                <a:gd name="T14" fmla="*/ 0 w 50"/>
                <a:gd name="T15" fmla="*/ 0 h 63"/>
                <a:gd name="T16" fmla="*/ 0 w 50"/>
                <a:gd name="T17" fmla="*/ 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3">
                  <a:moveTo>
                    <a:pt x="0" y="8"/>
                  </a:moveTo>
                  <a:lnTo>
                    <a:pt x="19" y="8"/>
                  </a:lnTo>
                  <a:lnTo>
                    <a:pt x="19" y="63"/>
                  </a:lnTo>
                  <a:lnTo>
                    <a:pt x="29" y="63"/>
                  </a:lnTo>
                  <a:lnTo>
                    <a:pt x="29" y="8"/>
                  </a:lnTo>
                  <a:lnTo>
                    <a:pt x="50" y="8"/>
                  </a:lnTo>
                  <a:lnTo>
                    <a:pt x="50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54137E19-A96C-3B9F-E4CE-7AEEEEC9F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409951"/>
              <a:ext cx="92075" cy="104775"/>
            </a:xfrm>
            <a:custGeom>
              <a:avLst/>
              <a:gdLst>
                <a:gd name="T0" fmla="*/ 13 w 24"/>
                <a:gd name="T1" fmla="*/ 16 h 27"/>
                <a:gd name="T2" fmla="*/ 21 w 24"/>
                <a:gd name="T3" fmla="*/ 16 h 27"/>
                <a:gd name="T4" fmla="*/ 21 w 24"/>
                <a:gd name="T5" fmla="*/ 21 h 27"/>
                <a:gd name="T6" fmla="*/ 18 w 24"/>
                <a:gd name="T7" fmla="*/ 23 h 27"/>
                <a:gd name="T8" fmla="*/ 13 w 24"/>
                <a:gd name="T9" fmla="*/ 24 h 27"/>
                <a:gd name="T10" fmla="*/ 8 w 24"/>
                <a:gd name="T11" fmla="*/ 23 h 27"/>
                <a:gd name="T12" fmla="*/ 5 w 24"/>
                <a:gd name="T13" fmla="*/ 19 h 27"/>
                <a:gd name="T14" fmla="*/ 4 w 24"/>
                <a:gd name="T15" fmla="*/ 13 h 27"/>
                <a:gd name="T16" fmla="*/ 5 w 24"/>
                <a:gd name="T17" fmla="*/ 8 h 27"/>
                <a:gd name="T18" fmla="*/ 6 w 24"/>
                <a:gd name="T19" fmla="*/ 5 h 27"/>
                <a:gd name="T20" fmla="*/ 9 w 24"/>
                <a:gd name="T21" fmla="*/ 3 h 27"/>
                <a:gd name="T22" fmla="*/ 13 w 24"/>
                <a:gd name="T23" fmla="*/ 3 h 27"/>
                <a:gd name="T24" fmla="*/ 17 w 24"/>
                <a:gd name="T25" fmla="*/ 3 h 27"/>
                <a:gd name="T26" fmla="*/ 19 w 24"/>
                <a:gd name="T27" fmla="*/ 5 h 27"/>
                <a:gd name="T28" fmla="*/ 21 w 24"/>
                <a:gd name="T29" fmla="*/ 8 h 27"/>
                <a:gd name="T30" fmla="*/ 24 w 24"/>
                <a:gd name="T31" fmla="*/ 7 h 27"/>
                <a:gd name="T32" fmla="*/ 22 w 24"/>
                <a:gd name="T33" fmla="*/ 3 h 27"/>
                <a:gd name="T34" fmla="*/ 18 w 24"/>
                <a:gd name="T35" fmla="*/ 1 h 27"/>
                <a:gd name="T36" fmla="*/ 13 w 24"/>
                <a:gd name="T37" fmla="*/ 0 h 27"/>
                <a:gd name="T38" fmla="*/ 6 w 24"/>
                <a:gd name="T39" fmla="*/ 1 h 27"/>
                <a:gd name="T40" fmla="*/ 2 w 24"/>
                <a:gd name="T41" fmla="*/ 6 h 27"/>
                <a:gd name="T42" fmla="*/ 0 w 24"/>
                <a:gd name="T43" fmla="*/ 13 h 27"/>
                <a:gd name="T44" fmla="*/ 2 w 24"/>
                <a:gd name="T45" fmla="*/ 20 h 27"/>
                <a:gd name="T46" fmla="*/ 6 w 24"/>
                <a:gd name="T47" fmla="*/ 25 h 27"/>
                <a:gd name="T48" fmla="*/ 13 w 24"/>
                <a:gd name="T49" fmla="*/ 27 h 27"/>
                <a:gd name="T50" fmla="*/ 19 w 24"/>
                <a:gd name="T51" fmla="*/ 26 h 27"/>
                <a:gd name="T52" fmla="*/ 24 w 24"/>
                <a:gd name="T53" fmla="*/ 23 h 27"/>
                <a:gd name="T54" fmla="*/ 24 w 24"/>
                <a:gd name="T55" fmla="*/ 13 h 27"/>
                <a:gd name="T56" fmla="*/ 13 w 24"/>
                <a:gd name="T57" fmla="*/ 13 h 27"/>
                <a:gd name="T58" fmla="*/ 13 w 24"/>
                <a:gd name="T59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27">
                  <a:moveTo>
                    <a:pt x="13" y="16"/>
                  </a:moveTo>
                  <a:cubicBezTo>
                    <a:pt x="21" y="16"/>
                    <a:pt x="21" y="16"/>
                    <a:pt x="21" y="16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2"/>
                    <a:pt x="19" y="22"/>
                    <a:pt x="18" y="23"/>
                  </a:cubicBezTo>
                  <a:cubicBezTo>
                    <a:pt x="16" y="23"/>
                    <a:pt x="15" y="24"/>
                    <a:pt x="13" y="24"/>
                  </a:cubicBezTo>
                  <a:cubicBezTo>
                    <a:pt x="12" y="24"/>
                    <a:pt x="10" y="23"/>
                    <a:pt x="8" y="23"/>
                  </a:cubicBezTo>
                  <a:cubicBezTo>
                    <a:pt x="7" y="22"/>
                    <a:pt x="6" y="21"/>
                    <a:pt x="5" y="19"/>
                  </a:cubicBezTo>
                  <a:cubicBezTo>
                    <a:pt x="4" y="17"/>
                    <a:pt x="4" y="16"/>
                    <a:pt x="4" y="13"/>
                  </a:cubicBezTo>
                  <a:cubicBezTo>
                    <a:pt x="4" y="11"/>
                    <a:pt x="4" y="9"/>
                    <a:pt x="5" y="8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4"/>
                    <a:pt x="8" y="4"/>
                    <a:pt x="9" y="3"/>
                  </a:cubicBezTo>
                  <a:cubicBezTo>
                    <a:pt x="10" y="3"/>
                    <a:pt x="12" y="3"/>
                    <a:pt x="13" y="3"/>
                  </a:cubicBezTo>
                  <a:cubicBezTo>
                    <a:pt x="15" y="3"/>
                    <a:pt x="16" y="3"/>
                    <a:pt x="17" y="3"/>
                  </a:cubicBezTo>
                  <a:cubicBezTo>
                    <a:pt x="18" y="4"/>
                    <a:pt x="19" y="4"/>
                    <a:pt x="19" y="5"/>
                  </a:cubicBezTo>
                  <a:cubicBezTo>
                    <a:pt x="20" y="6"/>
                    <a:pt x="20" y="7"/>
                    <a:pt x="21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3" y="4"/>
                    <a:pt x="22" y="3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7" y="0"/>
                    <a:pt x="15" y="0"/>
                    <a:pt x="13" y="0"/>
                  </a:cubicBezTo>
                  <a:cubicBezTo>
                    <a:pt x="11" y="0"/>
                    <a:pt x="8" y="0"/>
                    <a:pt x="6" y="1"/>
                  </a:cubicBezTo>
                  <a:cubicBezTo>
                    <a:pt x="4" y="2"/>
                    <a:pt x="3" y="4"/>
                    <a:pt x="2" y="6"/>
                  </a:cubicBezTo>
                  <a:cubicBezTo>
                    <a:pt x="1" y="8"/>
                    <a:pt x="0" y="11"/>
                    <a:pt x="0" y="13"/>
                  </a:cubicBezTo>
                  <a:cubicBezTo>
                    <a:pt x="0" y="16"/>
                    <a:pt x="1" y="18"/>
                    <a:pt x="2" y="20"/>
                  </a:cubicBezTo>
                  <a:cubicBezTo>
                    <a:pt x="3" y="23"/>
                    <a:pt x="4" y="24"/>
                    <a:pt x="6" y="25"/>
                  </a:cubicBezTo>
                  <a:cubicBezTo>
                    <a:pt x="9" y="26"/>
                    <a:pt x="11" y="27"/>
                    <a:pt x="13" y="27"/>
                  </a:cubicBezTo>
                  <a:cubicBezTo>
                    <a:pt x="15" y="27"/>
                    <a:pt x="17" y="27"/>
                    <a:pt x="19" y="26"/>
                  </a:cubicBezTo>
                  <a:cubicBezTo>
                    <a:pt x="21" y="25"/>
                    <a:pt x="23" y="24"/>
                    <a:pt x="24" y="2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1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B1FD1539-9251-A10E-7DB1-608CE8249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1488" y="3409951"/>
              <a:ext cx="98425" cy="100013"/>
            </a:xfrm>
            <a:custGeom>
              <a:avLst/>
              <a:gdLst>
                <a:gd name="T0" fmla="*/ 15 w 26"/>
                <a:gd name="T1" fmla="*/ 18 h 26"/>
                <a:gd name="T2" fmla="*/ 13 w 26"/>
                <a:gd name="T3" fmla="*/ 23 h 26"/>
                <a:gd name="T4" fmla="*/ 12 w 26"/>
                <a:gd name="T5" fmla="*/ 19 h 26"/>
                <a:gd name="T6" fmla="*/ 6 w 26"/>
                <a:gd name="T7" fmla="*/ 0 h 26"/>
                <a:gd name="T8" fmla="*/ 0 w 26"/>
                <a:gd name="T9" fmla="*/ 0 h 26"/>
                <a:gd name="T10" fmla="*/ 0 w 26"/>
                <a:gd name="T11" fmla="*/ 26 h 26"/>
                <a:gd name="T12" fmla="*/ 4 w 26"/>
                <a:gd name="T13" fmla="*/ 26 h 26"/>
                <a:gd name="T14" fmla="*/ 4 w 26"/>
                <a:gd name="T15" fmla="*/ 4 h 26"/>
                <a:gd name="T16" fmla="*/ 11 w 26"/>
                <a:gd name="T17" fmla="*/ 26 h 26"/>
                <a:gd name="T18" fmla="*/ 15 w 26"/>
                <a:gd name="T19" fmla="*/ 26 h 26"/>
                <a:gd name="T20" fmla="*/ 22 w 26"/>
                <a:gd name="T21" fmla="*/ 4 h 26"/>
                <a:gd name="T22" fmla="*/ 22 w 26"/>
                <a:gd name="T23" fmla="*/ 26 h 26"/>
                <a:gd name="T24" fmla="*/ 26 w 26"/>
                <a:gd name="T25" fmla="*/ 26 h 26"/>
                <a:gd name="T26" fmla="*/ 26 w 26"/>
                <a:gd name="T27" fmla="*/ 0 h 26"/>
                <a:gd name="T28" fmla="*/ 21 w 26"/>
                <a:gd name="T29" fmla="*/ 0 h 26"/>
                <a:gd name="T30" fmla="*/ 15 w 26"/>
                <a:gd name="T31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26">
                  <a:moveTo>
                    <a:pt x="15" y="18"/>
                  </a:moveTo>
                  <a:cubicBezTo>
                    <a:pt x="14" y="20"/>
                    <a:pt x="14" y="22"/>
                    <a:pt x="13" y="23"/>
                  </a:cubicBezTo>
                  <a:cubicBezTo>
                    <a:pt x="13" y="22"/>
                    <a:pt x="13" y="20"/>
                    <a:pt x="12" y="19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21" y="0"/>
                    <a:pt x="21" y="0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40193164-F159-10C2-FDC6-A7DFF6F25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5326" y="3409951"/>
              <a:ext cx="74613" cy="100013"/>
            </a:xfrm>
            <a:custGeom>
              <a:avLst/>
              <a:gdLst>
                <a:gd name="T0" fmla="*/ 15 w 20"/>
                <a:gd name="T1" fmla="*/ 12 h 26"/>
                <a:gd name="T2" fmla="*/ 18 w 20"/>
                <a:gd name="T3" fmla="*/ 10 h 26"/>
                <a:gd name="T4" fmla="*/ 19 w 20"/>
                <a:gd name="T5" fmla="*/ 7 h 26"/>
                <a:gd name="T6" fmla="*/ 18 w 20"/>
                <a:gd name="T7" fmla="*/ 3 h 26"/>
                <a:gd name="T8" fmla="*/ 15 w 20"/>
                <a:gd name="T9" fmla="*/ 1 h 26"/>
                <a:gd name="T10" fmla="*/ 10 w 20"/>
                <a:gd name="T11" fmla="*/ 0 h 26"/>
                <a:gd name="T12" fmla="*/ 0 w 20"/>
                <a:gd name="T13" fmla="*/ 0 h 26"/>
                <a:gd name="T14" fmla="*/ 0 w 20"/>
                <a:gd name="T15" fmla="*/ 26 h 26"/>
                <a:gd name="T16" fmla="*/ 10 w 20"/>
                <a:gd name="T17" fmla="*/ 26 h 26"/>
                <a:gd name="T18" fmla="*/ 14 w 20"/>
                <a:gd name="T19" fmla="*/ 26 h 26"/>
                <a:gd name="T20" fmla="*/ 17 w 20"/>
                <a:gd name="T21" fmla="*/ 25 h 26"/>
                <a:gd name="T22" fmla="*/ 19 w 20"/>
                <a:gd name="T23" fmla="*/ 22 h 26"/>
                <a:gd name="T24" fmla="*/ 20 w 20"/>
                <a:gd name="T25" fmla="*/ 19 h 26"/>
                <a:gd name="T26" fmla="*/ 19 w 20"/>
                <a:gd name="T27" fmla="*/ 15 h 26"/>
                <a:gd name="T28" fmla="*/ 15 w 20"/>
                <a:gd name="T29" fmla="*/ 12 h 26"/>
                <a:gd name="T30" fmla="*/ 4 w 20"/>
                <a:gd name="T31" fmla="*/ 3 h 26"/>
                <a:gd name="T32" fmla="*/ 9 w 20"/>
                <a:gd name="T33" fmla="*/ 3 h 26"/>
                <a:gd name="T34" fmla="*/ 13 w 20"/>
                <a:gd name="T35" fmla="*/ 4 h 26"/>
                <a:gd name="T36" fmla="*/ 15 w 20"/>
                <a:gd name="T37" fmla="*/ 5 h 26"/>
                <a:gd name="T38" fmla="*/ 15 w 20"/>
                <a:gd name="T39" fmla="*/ 7 h 26"/>
                <a:gd name="T40" fmla="*/ 15 w 20"/>
                <a:gd name="T41" fmla="*/ 10 h 26"/>
                <a:gd name="T42" fmla="*/ 13 w 20"/>
                <a:gd name="T43" fmla="*/ 11 h 26"/>
                <a:gd name="T44" fmla="*/ 9 w 20"/>
                <a:gd name="T45" fmla="*/ 11 h 26"/>
                <a:gd name="T46" fmla="*/ 4 w 20"/>
                <a:gd name="T47" fmla="*/ 11 h 26"/>
                <a:gd name="T48" fmla="*/ 4 w 20"/>
                <a:gd name="T49" fmla="*/ 3 h 26"/>
                <a:gd name="T50" fmla="*/ 16 w 20"/>
                <a:gd name="T51" fmla="*/ 21 h 26"/>
                <a:gd name="T52" fmla="*/ 15 w 20"/>
                <a:gd name="T53" fmla="*/ 22 h 26"/>
                <a:gd name="T54" fmla="*/ 13 w 20"/>
                <a:gd name="T55" fmla="*/ 23 h 26"/>
                <a:gd name="T56" fmla="*/ 10 w 20"/>
                <a:gd name="T57" fmla="*/ 23 h 26"/>
                <a:gd name="T58" fmla="*/ 4 w 20"/>
                <a:gd name="T59" fmla="*/ 23 h 26"/>
                <a:gd name="T60" fmla="*/ 4 w 20"/>
                <a:gd name="T61" fmla="*/ 14 h 26"/>
                <a:gd name="T62" fmla="*/ 10 w 20"/>
                <a:gd name="T63" fmla="*/ 14 h 26"/>
                <a:gd name="T64" fmla="*/ 14 w 20"/>
                <a:gd name="T65" fmla="*/ 15 h 26"/>
                <a:gd name="T66" fmla="*/ 16 w 20"/>
                <a:gd name="T67" fmla="*/ 16 h 26"/>
                <a:gd name="T68" fmla="*/ 16 w 20"/>
                <a:gd name="T69" fmla="*/ 19 h 26"/>
                <a:gd name="T70" fmla="*/ 16 w 20"/>
                <a:gd name="T71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" h="26">
                  <a:moveTo>
                    <a:pt x="15" y="12"/>
                  </a:moveTo>
                  <a:cubicBezTo>
                    <a:pt x="16" y="12"/>
                    <a:pt x="17" y="11"/>
                    <a:pt x="18" y="10"/>
                  </a:cubicBezTo>
                  <a:cubicBezTo>
                    <a:pt x="18" y="9"/>
                    <a:pt x="19" y="8"/>
                    <a:pt x="19" y="7"/>
                  </a:cubicBezTo>
                  <a:cubicBezTo>
                    <a:pt x="19" y="6"/>
                    <a:pt x="18" y="4"/>
                    <a:pt x="18" y="3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4" y="0"/>
                    <a:pt x="12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2" y="26"/>
                    <a:pt x="13" y="26"/>
                    <a:pt x="14" y="26"/>
                  </a:cubicBezTo>
                  <a:cubicBezTo>
                    <a:pt x="16" y="26"/>
                    <a:pt x="17" y="25"/>
                    <a:pt x="17" y="25"/>
                  </a:cubicBezTo>
                  <a:cubicBezTo>
                    <a:pt x="18" y="24"/>
                    <a:pt x="19" y="23"/>
                    <a:pt x="19" y="22"/>
                  </a:cubicBezTo>
                  <a:cubicBezTo>
                    <a:pt x="20" y="21"/>
                    <a:pt x="20" y="20"/>
                    <a:pt x="20" y="19"/>
                  </a:cubicBezTo>
                  <a:cubicBezTo>
                    <a:pt x="20" y="17"/>
                    <a:pt x="20" y="16"/>
                    <a:pt x="19" y="15"/>
                  </a:cubicBezTo>
                  <a:cubicBezTo>
                    <a:pt x="18" y="14"/>
                    <a:pt x="17" y="13"/>
                    <a:pt x="15" y="12"/>
                  </a:cubicBezTo>
                  <a:close/>
                  <a:moveTo>
                    <a:pt x="4" y="3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11" y="3"/>
                    <a:pt x="12" y="3"/>
                    <a:pt x="13" y="4"/>
                  </a:cubicBezTo>
                  <a:cubicBezTo>
                    <a:pt x="14" y="4"/>
                    <a:pt x="14" y="4"/>
                    <a:pt x="15" y="5"/>
                  </a:cubicBezTo>
                  <a:cubicBezTo>
                    <a:pt x="15" y="6"/>
                    <a:pt x="15" y="6"/>
                    <a:pt x="15" y="7"/>
                  </a:cubicBezTo>
                  <a:cubicBezTo>
                    <a:pt x="15" y="8"/>
                    <a:pt x="15" y="9"/>
                    <a:pt x="15" y="10"/>
                  </a:cubicBezTo>
                  <a:cubicBezTo>
                    <a:pt x="14" y="10"/>
                    <a:pt x="14" y="11"/>
                    <a:pt x="13" y="11"/>
                  </a:cubicBezTo>
                  <a:cubicBezTo>
                    <a:pt x="12" y="11"/>
                    <a:pt x="11" y="11"/>
                    <a:pt x="9" y="11"/>
                  </a:cubicBezTo>
                  <a:cubicBezTo>
                    <a:pt x="4" y="11"/>
                    <a:pt x="4" y="11"/>
                    <a:pt x="4" y="11"/>
                  </a:cubicBezTo>
                  <a:lnTo>
                    <a:pt x="4" y="3"/>
                  </a:lnTo>
                  <a:close/>
                  <a:moveTo>
                    <a:pt x="16" y="21"/>
                  </a:moveTo>
                  <a:cubicBezTo>
                    <a:pt x="16" y="22"/>
                    <a:pt x="15" y="22"/>
                    <a:pt x="15" y="22"/>
                  </a:cubicBezTo>
                  <a:cubicBezTo>
                    <a:pt x="14" y="23"/>
                    <a:pt x="13" y="23"/>
                    <a:pt x="13" y="23"/>
                  </a:cubicBezTo>
                  <a:cubicBezTo>
                    <a:pt x="12" y="23"/>
                    <a:pt x="11" y="23"/>
                    <a:pt x="10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3" y="14"/>
                    <a:pt x="14" y="15"/>
                  </a:cubicBezTo>
                  <a:cubicBezTo>
                    <a:pt x="15" y="15"/>
                    <a:pt x="15" y="16"/>
                    <a:pt x="16" y="16"/>
                  </a:cubicBezTo>
                  <a:cubicBezTo>
                    <a:pt x="16" y="17"/>
                    <a:pt x="16" y="18"/>
                    <a:pt x="16" y="19"/>
                  </a:cubicBezTo>
                  <a:cubicBezTo>
                    <a:pt x="16" y="20"/>
                    <a:pt x="16" y="20"/>
                    <a:pt x="16" y="2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2A8F32F6-34FF-A562-F931-659F93669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3409951"/>
              <a:ext cx="79375" cy="100013"/>
            </a:xfrm>
            <a:custGeom>
              <a:avLst/>
              <a:gdLst>
                <a:gd name="T0" fmla="*/ 43 w 50"/>
                <a:gd name="T1" fmla="*/ 0 h 63"/>
                <a:gd name="T2" fmla="*/ 43 w 50"/>
                <a:gd name="T3" fmla="*/ 27 h 63"/>
                <a:gd name="T4" fmla="*/ 10 w 50"/>
                <a:gd name="T5" fmla="*/ 27 h 63"/>
                <a:gd name="T6" fmla="*/ 10 w 50"/>
                <a:gd name="T7" fmla="*/ 0 h 63"/>
                <a:gd name="T8" fmla="*/ 0 w 50"/>
                <a:gd name="T9" fmla="*/ 0 h 63"/>
                <a:gd name="T10" fmla="*/ 0 w 50"/>
                <a:gd name="T11" fmla="*/ 63 h 63"/>
                <a:gd name="T12" fmla="*/ 10 w 50"/>
                <a:gd name="T13" fmla="*/ 63 h 63"/>
                <a:gd name="T14" fmla="*/ 10 w 50"/>
                <a:gd name="T15" fmla="*/ 34 h 63"/>
                <a:gd name="T16" fmla="*/ 43 w 50"/>
                <a:gd name="T17" fmla="*/ 34 h 63"/>
                <a:gd name="T18" fmla="*/ 43 w 50"/>
                <a:gd name="T19" fmla="*/ 63 h 63"/>
                <a:gd name="T20" fmla="*/ 50 w 50"/>
                <a:gd name="T21" fmla="*/ 63 h 63"/>
                <a:gd name="T22" fmla="*/ 50 w 50"/>
                <a:gd name="T23" fmla="*/ 0 h 63"/>
                <a:gd name="T24" fmla="*/ 43 w 50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63">
                  <a:moveTo>
                    <a:pt x="43" y="0"/>
                  </a:moveTo>
                  <a:lnTo>
                    <a:pt x="43" y="27"/>
                  </a:lnTo>
                  <a:lnTo>
                    <a:pt x="10" y="27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10" y="63"/>
                  </a:lnTo>
                  <a:lnTo>
                    <a:pt x="10" y="34"/>
                  </a:lnTo>
                  <a:lnTo>
                    <a:pt x="43" y="34"/>
                  </a:lnTo>
                  <a:lnTo>
                    <a:pt x="43" y="63"/>
                  </a:lnTo>
                  <a:lnTo>
                    <a:pt x="50" y="63"/>
                  </a:lnTo>
                  <a:lnTo>
                    <a:pt x="50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8" name="Rectangle 17">
              <a:extLst>
                <a:ext uri="{FF2B5EF4-FFF2-40B4-BE49-F238E27FC236}">
                  <a16:creationId xmlns:a16="http://schemas.microsoft.com/office/drawing/2014/main" id="{1BEFFD13-192A-CE6C-65FB-E5CA622F2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963" y="3330576"/>
              <a:ext cx="2425700" cy="79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2AF34746-A32A-D985-F2F5-D307F94A5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3016251"/>
              <a:ext cx="347663" cy="230188"/>
            </a:xfrm>
            <a:custGeom>
              <a:avLst/>
              <a:gdLst>
                <a:gd name="T0" fmla="*/ 110 w 219"/>
                <a:gd name="T1" fmla="*/ 108 h 145"/>
                <a:gd name="T2" fmla="*/ 53 w 219"/>
                <a:gd name="T3" fmla="*/ 0 h 145"/>
                <a:gd name="T4" fmla="*/ 0 w 219"/>
                <a:gd name="T5" fmla="*/ 0 h 145"/>
                <a:gd name="T6" fmla="*/ 0 w 219"/>
                <a:gd name="T7" fmla="*/ 145 h 145"/>
                <a:gd name="T8" fmla="*/ 38 w 219"/>
                <a:gd name="T9" fmla="*/ 145 h 145"/>
                <a:gd name="T10" fmla="*/ 38 w 219"/>
                <a:gd name="T11" fmla="*/ 43 h 145"/>
                <a:gd name="T12" fmla="*/ 91 w 219"/>
                <a:gd name="T13" fmla="*/ 145 h 145"/>
                <a:gd name="T14" fmla="*/ 129 w 219"/>
                <a:gd name="T15" fmla="*/ 145 h 145"/>
                <a:gd name="T16" fmla="*/ 181 w 219"/>
                <a:gd name="T17" fmla="*/ 43 h 145"/>
                <a:gd name="T18" fmla="*/ 181 w 219"/>
                <a:gd name="T19" fmla="*/ 145 h 145"/>
                <a:gd name="T20" fmla="*/ 219 w 219"/>
                <a:gd name="T21" fmla="*/ 145 h 145"/>
                <a:gd name="T22" fmla="*/ 219 w 219"/>
                <a:gd name="T23" fmla="*/ 0 h 145"/>
                <a:gd name="T24" fmla="*/ 167 w 219"/>
                <a:gd name="T25" fmla="*/ 0 h 145"/>
                <a:gd name="T26" fmla="*/ 110 w 219"/>
                <a:gd name="T27" fmla="*/ 10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45">
                  <a:moveTo>
                    <a:pt x="110" y="108"/>
                  </a:moveTo>
                  <a:lnTo>
                    <a:pt x="53" y="0"/>
                  </a:lnTo>
                  <a:lnTo>
                    <a:pt x="0" y="0"/>
                  </a:lnTo>
                  <a:lnTo>
                    <a:pt x="0" y="145"/>
                  </a:lnTo>
                  <a:lnTo>
                    <a:pt x="38" y="145"/>
                  </a:lnTo>
                  <a:lnTo>
                    <a:pt x="38" y="43"/>
                  </a:lnTo>
                  <a:lnTo>
                    <a:pt x="91" y="145"/>
                  </a:lnTo>
                  <a:lnTo>
                    <a:pt x="129" y="145"/>
                  </a:lnTo>
                  <a:lnTo>
                    <a:pt x="181" y="43"/>
                  </a:lnTo>
                  <a:lnTo>
                    <a:pt x="181" y="145"/>
                  </a:lnTo>
                  <a:lnTo>
                    <a:pt x="219" y="145"/>
                  </a:lnTo>
                  <a:lnTo>
                    <a:pt x="219" y="0"/>
                  </a:lnTo>
                  <a:lnTo>
                    <a:pt x="167" y="0"/>
                  </a:lnTo>
                  <a:lnTo>
                    <a:pt x="110" y="10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22FFB4A9-357C-0C17-953B-BE57ECE435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5113" y="3011488"/>
              <a:ext cx="306388" cy="238125"/>
            </a:xfrm>
            <a:custGeom>
              <a:avLst/>
              <a:gdLst>
                <a:gd name="T0" fmla="*/ 70 w 81"/>
                <a:gd name="T1" fmla="*/ 8 h 62"/>
                <a:gd name="T2" fmla="*/ 57 w 81"/>
                <a:gd name="T3" fmla="*/ 2 h 62"/>
                <a:gd name="T4" fmla="*/ 40 w 81"/>
                <a:gd name="T5" fmla="*/ 0 h 62"/>
                <a:gd name="T6" fmla="*/ 24 w 81"/>
                <a:gd name="T7" fmla="*/ 2 h 62"/>
                <a:gd name="T8" fmla="*/ 11 w 81"/>
                <a:gd name="T9" fmla="*/ 8 h 62"/>
                <a:gd name="T10" fmla="*/ 3 w 81"/>
                <a:gd name="T11" fmla="*/ 17 h 62"/>
                <a:gd name="T12" fmla="*/ 0 w 81"/>
                <a:gd name="T13" fmla="*/ 31 h 62"/>
                <a:gd name="T14" fmla="*/ 3 w 81"/>
                <a:gd name="T15" fmla="*/ 45 h 62"/>
                <a:gd name="T16" fmla="*/ 11 w 81"/>
                <a:gd name="T17" fmla="*/ 54 h 62"/>
                <a:gd name="T18" fmla="*/ 24 w 81"/>
                <a:gd name="T19" fmla="*/ 60 h 62"/>
                <a:gd name="T20" fmla="*/ 40 w 81"/>
                <a:gd name="T21" fmla="*/ 62 h 62"/>
                <a:gd name="T22" fmla="*/ 57 w 81"/>
                <a:gd name="T23" fmla="*/ 60 h 62"/>
                <a:gd name="T24" fmla="*/ 70 w 81"/>
                <a:gd name="T25" fmla="*/ 54 h 62"/>
                <a:gd name="T26" fmla="*/ 78 w 81"/>
                <a:gd name="T27" fmla="*/ 45 h 62"/>
                <a:gd name="T28" fmla="*/ 81 w 81"/>
                <a:gd name="T29" fmla="*/ 31 h 62"/>
                <a:gd name="T30" fmla="*/ 78 w 81"/>
                <a:gd name="T31" fmla="*/ 17 h 62"/>
                <a:gd name="T32" fmla="*/ 70 w 81"/>
                <a:gd name="T33" fmla="*/ 8 h 62"/>
                <a:gd name="T34" fmla="*/ 64 w 81"/>
                <a:gd name="T35" fmla="*/ 38 h 62"/>
                <a:gd name="T36" fmla="*/ 60 w 81"/>
                <a:gd name="T37" fmla="*/ 44 h 62"/>
                <a:gd name="T38" fmla="*/ 52 w 81"/>
                <a:gd name="T39" fmla="*/ 48 h 62"/>
                <a:gd name="T40" fmla="*/ 40 w 81"/>
                <a:gd name="T41" fmla="*/ 50 h 62"/>
                <a:gd name="T42" fmla="*/ 32 w 81"/>
                <a:gd name="T43" fmla="*/ 49 h 62"/>
                <a:gd name="T44" fmla="*/ 25 w 81"/>
                <a:gd name="T45" fmla="*/ 47 h 62"/>
                <a:gd name="T46" fmla="*/ 21 w 81"/>
                <a:gd name="T47" fmla="*/ 44 h 62"/>
                <a:gd name="T48" fmla="*/ 18 w 81"/>
                <a:gd name="T49" fmla="*/ 40 h 62"/>
                <a:gd name="T50" fmla="*/ 17 w 81"/>
                <a:gd name="T51" fmla="*/ 35 h 62"/>
                <a:gd name="T52" fmla="*/ 16 w 81"/>
                <a:gd name="T53" fmla="*/ 31 h 62"/>
                <a:gd name="T54" fmla="*/ 17 w 81"/>
                <a:gd name="T55" fmla="*/ 27 h 62"/>
                <a:gd name="T56" fmla="*/ 18 w 81"/>
                <a:gd name="T57" fmla="*/ 22 h 62"/>
                <a:gd name="T58" fmla="*/ 21 w 81"/>
                <a:gd name="T59" fmla="*/ 18 h 62"/>
                <a:gd name="T60" fmla="*/ 25 w 81"/>
                <a:gd name="T61" fmla="*/ 15 h 62"/>
                <a:gd name="T62" fmla="*/ 32 w 81"/>
                <a:gd name="T63" fmla="*/ 13 h 62"/>
                <a:gd name="T64" fmla="*/ 40 w 81"/>
                <a:gd name="T65" fmla="*/ 12 h 62"/>
                <a:gd name="T66" fmla="*/ 52 w 81"/>
                <a:gd name="T67" fmla="*/ 14 h 62"/>
                <a:gd name="T68" fmla="*/ 60 w 81"/>
                <a:gd name="T69" fmla="*/ 18 h 62"/>
                <a:gd name="T70" fmla="*/ 64 w 81"/>
                <a:gd name="T71" fmla="*/ 24 h 62"/>
                <a:gd name="T72" fmla="*/ 65 w 81"/>
                <a:gd name="T73" fmla="*/ 31 h 62"/>
                <a:gd name="T74" fmla="*/ 64 w 81"/>
                <a:gd name="T75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1" h="62">
                  <a:moveTo>
                    <a:pt x="70" y="8"/>
                  </a:moveTo>
                  <a:cubicBezTo>
                    <a:pt x="66" y="5"/>
                    <a:pt x="62" y="3"/>
                    <a:pt x="57" y="2"/>
                  </a:cubicBezTo>
                  <a:cubicBezTo>
                    <a:pt x="52" y="0"/>
                    <a:pt x="47" y="0"/>
                    <a:pt x="40" y="0"/>
                  </a:cubicBezTo>
                  <a:cubicBezTo>
                    <a:pt x="34" y="0"/>
                    <a:pt x="29" y="0"/>
                    <a:pt x="24" y="2"/>
                  </a:cubicBezTo>
                  <a:cubicBezTo>
                    <a:pt x="19" y="3"/>
                    <a:pt x="14" y="5"/>
                    <a:pt x="11" y="8"/>
                  </a:cubicBezTo>
                  <a:cubicBezTo>
                    <a:pt x="7" y="10"/>
                    <a:pt x="4" y="13"/>
                    <a:pt x="3" y="17"/>
                  </a:cubicBezTo>
                  <a:cubicBezTo>
                    <a:pt x="1" y="21"/>
                    <a:pt x="0" y="26"/>
                    <a:pt x="0" y="31"/>
                  </a:cubicBezTo>
                  <a:cubicBezTo>
                    <a:pt x="0" y="36"/>
                    <a:pt x="1" y="41"/>
                    <a:pt x="3" y="45"/>
                  </a:cubicBezTo>
                  <a:cubicBezTo>
                    <a:pt x="4" y="48"/>
                    <a:pt x="7" y="52"/>
                    <a:pt x="11" y="54"/>
                  </a:cubicBezTo>
                  <a:cubicBezTo>
                    <a:pt x="14" y="57"/>
                    <a:pt x="19" y="59"/>
                    <a:pt x="24" y="60"/>
                  </a:cubicBezTo>
                  <a:cubicBezTo>
                    <a:pt x="29" y="62"/>
                    <a:pt x="34" y="62"/>
                    <a:pt x="40" y="62"/>
                  </a:cubicBezTo>
                  <a:cubicBezTo>
                    <a:pt x="47" y="62"/>
                    <a:pt x="52" y="62"/>
                    <a:pt x="57" y="60"/>
                  </a:cubicBezTo>
                  <a:cubicBezTo>
                    <a:pt x="62" y="59"/>
                    <a:pt x="66" y="57"/>
                    <a:pt x="70" y="54"/>
                  </a:cubicBezTo>
                  <a:cubicBezTo>
                    <a:pt x="74" y="52"/>
                    <a:pt x="76" y="48"/>
                    <a:pt x="78" y="45"/>
                  </a:cubicBezTo>
                  <a:cubicBezTo>
                    <a:pt x="80" y="41"/>
                    <a:pt x="81" y="36"/>
                    <a:pt x="81" y="31"/>
                  </a:cubicBezTo>
                  <a:cubicBezTo>
                    <a:pt x="81" y="26"/>
                    <a:pt x="80" y="21"/>
                    <a:pt x="78" y="17"/>
                  </a:cubicBezTo>
                  <a:cubicBezTo>
                    <a:pt x="76" y="13"/>
                    <a:pt x="74" y="10"/>
                    <a:pt x="70" y="8"/>
                  </a:cubicBezTo>
                  <a:close/>
                  <a:moveTo>
                    <a:pt x="64" y="38"/>
                  </a:moveTo>
                  <a:cubicBezTo>
                    <a:pt x="63" y="40"/>
                    <a:pt x="62" y="42"/>
                    <a:pt x="60" y="44"/>
                  </a:cubicBezTo>
                  <a:cubicBezTo>
                    <a:pt x="58" y="45"/>
                    <a:pt x="55" y="47"/>
                    <a:pt x="52" y="48"/>
                  </a:cubicBezTo>
                  <a:cubicBezTo>
                    <a:pt x="49" y="49"/>
                    <a:pt x="45" y="50"/>
                    <a:pt x="40" y="50"/>
                  </a:cubicBezTo>
                  <a:cubicBezTo>
                    <a:pt x="37" y="50"/>
                    <a:pt x="34" y="49"/>
                    <a:pt x="32" y="49"/>
                  </a:cubicBezTo>
                  <a:cubicBezTo>
                    <a:pt x="29" y="48"/>
                    <a:pt x="27" y="48"/>
                    <a:pt x="25" y="47"/>
                  </a:cubicBezTo>
                  <a:cubicBezTo>
                    <a:pt x="24" y="46"/>
                    <a:pt x="22" y="45"/>
                    <a:pt x="21" y="44"/>
                  </a:cubicBezTo>
                  <a:cubicBezTo>
                    <a:pt x="20" y="42"/>
                    <a:pt x="19" y="41"/>
                    <a:pt x="18" y="40"/>
                  </a:cubicBezTo>
                  <a:cubicBezTo>
                    <a:pt x="17" y="38"/>
                    <a:pt x="17" y="37"/>
                    <a:pt x="17" y="35"/>
                  </a:cubicBezTo>
                  <a:cubicBezTo>
                    <a:pt x="16" y="34"/>
                    <a:pt x="16" y="32"/>
                    <a:pt x="16" y="31"/>
                  </a:cubicBezTo>
                  <a:cubicBezTo>
                    <a:pt x="16" y="30"/>
                    <a:pt x="16" y="28"/>
                    <a:pt x="17" y="27"/>
                  </a:cubicBezTo>
                  <a:cubicBezTo>
                    <a:pt x="17" y="25"/>
                    <a:pt x="17" y="24"/>
                    <a:pt x="18" y="22"/>
                  </a:cubicBezTo>
                  <a:cubicBezTo>
                    <a:pt x="19" y="21"/>
                    <a:pt x="20" y="20"/>
                    <a:pt x="21" y="18"/>
                  </a:cubicBezTo>
                  <a:cubicBezTo>
                    <a:pt x="22" y="17"/>
                    <a:pt x="24" y="16"/>
                    <a:pt x="25" y="15"/>
                  </a:cubicBezTo>
                  <a:cubicBezTo>
                    <a:pt x="27" y="14"/>
                    <a:pt x="29" y="14"/>
                    <a:pt x="32" y="13"/>
                  </a:cubicBezTo>
                  <a:cubicBezTo>
                    <a:pt x="34" y="13"/>
                    <a:pt x="37" y="12"/>
                    <a:pt x="40" y="12"/>
                  </a:cubicBezTo>
                  <a:cubicBezTo>
                    <a:pt x="45" y="12"/>
                    <a:pt x="49" y="13"/>
                    <a:pt x="52" y="14"/>
                  </a:cubicBezTo>
                  <a:cubicBezTo>
                    <a:pt x="55" y="15"/>
                    <a:pt x="58" y="17"/>
                    <a:pt x="60" y="18"/>
                  </a:cubicBezTo>
                  <a:cubicBezTo>
                    <a:pt x="62" y="20"/>
                    <a:pt x="63" y="22"/>
                    <a:pt x="64" y="24"/>
                  </a:cubicBezTo>
                  <a:cubicBezTo>
                    <a:pt x="64" y="27"/>
                    <a:pt x="65" y="29"/>
                    <a:pt x="65" y="31"/>
                  </a:cubicBezTo>
                  <a:cubicBezTo>
                    <a:pt x="65" y="33"/>
                    <a:pt x="64" y="35"/>
                    <a:pt x="64" y="3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487C780E-C571-B7B0-41EE-B71A700B9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88" y="3016251"/>
              <a:ext cx="279400" cy="230188"/>
            </a:xfrm>
            <a:custGeom>
              <a:avLst/>
              <a:gdLst>
                <a:gd name="T0" fmla="*/ 138 w 176"/>
                <a:gd name="T1" fmla="*/ 99 h 145"/>
                <a:gd name="T2" fmla="*/ 41 w 176"/>
                <a:gd name="T3" fmla="*/ 0 h 145"/>
                <a:gd name="T4" fmla="*/ 0 w 176"/>
                <a:gd name="T5" fmla="*/ 0 h 145"/>
                <a:gd name="T6" fmla="*/ 0 w 176"/>
                <a:gd name="T7" fmla="*/ 145 h 145"/>
                <a:gd name="T8" fmla="*/ 38 w 176"/>
                <a:gd name="T9" fmla="*/ 145 h 145"/>
                <a:gd name="T10" fmla="*/ 38 w 176"/>
                <a:gd name="T11" fmla="*/ 46 h 145"/>
                <a:gd name="T12" fmla="*/ 133 w 176"/>
                <a:gd name="T13" fmla="*/ 145 h 145"/>
                <a:gd name="T14" fmla="*/ 176 w 176"/>
                <a:gd name="T15" fmla="*/ 145 h 145"/>
                <a:gd name="T16" fmla="*/ 176 w 176"/>
                <a:gd name="T17" fmla="*/ 0 h 145"/>
                <a:gd name="T18" fmla="*/ 138 w 176"/>
                <a:gd name="T19" fmla="*/ 0 h 145"/>
                <a:gd name="T20" fmla="*/ 138 w 176"/>
                <a:gd name="T21" fmla="*/ 9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6" h="145">
                  <a:moveTo>
                    <a:pt x="138" y="99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0" y="145"/>
                  </a:lnTo>
                  <a:lnTo>
                    <a:pt x="38" y="145"/>
                  </a:lnTo>
                  <a:lnTo>
                    <a:pt x="38" y="46"/>
                  </a:lnTo>
                  <a:lnTo>
                    <a:pt x="133" y="145"/>
                  </a:lnTo>
                  <a:lnTo>
                    <a:pt x="176" y="145"/>
                  </a:lnTo>
                  <a:lnTo>
                    <a:pt x="176" y="0"/>
                  </a:lnTo>
                  <a:lnTo>
                    <a:pt x="138" y="0"/>
                  </a:lnTo>
                  <a:lnTo>
                    <a:pt x="138" y="9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C27F8A3D-FFA9-3AE8-5496-2CB9BF2A0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876" y="3011488"/>
              <a:ext cx="241300" cy="238125"/>
            </a:xfrm>
            <a:custGeom>
              <a:avLst/>
              <a:gdLst>
                <a:gd name="T0" fmla="*/ 59 w 64"/>
                <a:gd name="T1" fmla="*/ 33 h 62"/>
                <a:gd name="T2" fmla="*/ 53 w 64"/>
                <a:gd name="T3" fmla="*/ 29 h 62"/>
                <a:gd name="T4" fmla="*/ 47 w 64"/>
                <a:gd name="T5" fmla="*/ 27 h 62"/>
                <a:gd name="T6" fmla="*/ 40 w 64"/>
                <a:gd name="T7" fmla="*/ 25 h 62"/>
                <a:gd name="T8" fmla="*/ 33 w 64"/>
                <a:gd name="T9" fmla="*/ 23 h 62"/>
                <a:gd name="T10" fmla="*/ 27 w 64"/>
                <a:gd name="T11" fmla="*/ 22 h 62"/>
                <a:gd name="T12" fmla="*/ 22 w 64"/>
                <a:gd name="T13" fmla="*/ 20 h 62"/>
                <a:gd name="T14" fmla="*/ 18 w 64"/>
                <a:gd name="T15" fmla="*/ 18 h 62"/>
                <a:gd name="T16" fmla="*/ 17 w 64"/>
                <a:gd name="T17" fmla="*/ 16 h 62"/>
                <a:gd name="T18" fmla="*/ 17 w 64"/>
                <a:gd name="T19" fmla="*/ 15 h 62"/>
                <a:gd name="T20" fmla="*/ 18 w 64"/>
                <a:gd name="T21" fmla="*/ 14 h 62"/>
                <a:gd name="T22" fmla="*/ 19 w 64"/>
                <a:gd name="T23" fmla="*/ 13 h 62"/>
                <a:gd name="T24" fmla="*/ 22 w 64"/>
                <a:gd name="T25" fmla="*/ 13 h 62"/>
                <a:gd name="T26" fmla="*/ 26 w 64"/>
                <a:gd name="T27" fmla="*/ 12 h 62"/>
                <a:gd name="T28" fmla="*/ 32 w 64"/>
                <a:gd name="T29" fmla="*/ 12 h 62"/>
                <a:gd name="T30" fmla="*/ 40 w 64"/>
                <a:gd name="T31" fmla="*/ 13 h 62"/>
                <a:gd name="T32" fmla="*/ 48 w 64"/>
                <a:gd name="T33" fmla="*/ 14 h 62"/>
                <a:gd name="T34" fmla="*/ 54 w 64"/>
                <a:gd name="T35" fmla="*/ 16 h 62"/>
                <a:gd name="T36" fmla="*/ 59 w 64"/>
                <a:gd name="T37" fmla="*/ 18 h 62"/>
                <a:gd name="T38" fmla="*/ 59 w 64"/>
                <a:gd name="T39" fmla="*/ 4 h 62"/>
                <a:gd name="T40" fmla="*/ 52 w 64"/>
                <a:gd name="T41" fmla="*/ 2 h 62"/>
                <a:gd name="T42" fmla="*/ 46 w 64"/>
                <a:gd name="T43" fmla="*/ 1 h 62"/>
                <a:gd name="T44" fmla="*/ 38 w 64"/>
                <a:gd name="T45" fmla="*/ 0 h 62"/>
                <a:gd name="T46" fmla="*/ 31 w 64"/>
                <a:gd name="T47" fmla="*/ 0 h 62"/>
                <a:gd name="T48" fmla="*/ 25 w 64"/>
                <a:gd name="T49" fmla="*/ 0 h 62"/>
                <a:gd name="T50" fmla="*/ 18 w 64"/>
                <a:gd name="T51" fmla="*/ 1 h 62"/>
                <a:gd name="T52" fmla="*/ 11 w 64"/>
                <a:gd name="T53" fmla="*/ 3 h 62"/>
                <a:gd name="T54" fmla="*/ 6 w 64"/>
                <a:gd name="T55" fmla="*/ 6 h 62"/>
                <a:gd name="T56" fmla="*/ 2 w 64"/>
                <a:gd name="T57" fmla="*/ 11 h 62"/>
                <a:gd name="T58" fmla="*/ 0 w 64"/>
                <a:gd name="T59" fmla="*/ 18 h 62"/>
                <a:gd name="T60" fmla="*/ 2 w 64"/>
                <a:gd name="T61" fmla="*/ 24 h 62"/>
                <a:gd name="T62" fmla="*/ 5 w 64"/>
                <a:gd name="T63" fmla="*/ 28 h 62"/>
                <a:gd name="T64" fmla="*/ 11 w 64"/>
                <a:gd name="T65" fmla="*/ 31 h 62"/>
                <a:gd name="T66" fmla="*/ 17 w 64"/>
                <a:gd name="T67" fmla="*/ 34 h 62"/>
                <a:gd name="T68" fmla="*/ 24 w 64"/>
                <a:gd name="T69" fmla="*/ 36 h 62"/>
                <a:gd name="T70" fmla="*/ 31 w 64"/>
                <a:gd name="T71" fmla="*/ 37 h 62"/>
                <a:gd name="T72" fmla="*/ 37 w 64"/>
                <a:gd name="T73" fmla="*/ 39 h 62"/>
                <a:gd name="T74" fmla="*/ 42 w 64"/>
                <a:gd name="T75" fmla="*/ 40 h 62"/>
                <a:gd name="T76" fmla="*/ 46 w 64"/>
                <a:gd name="T77" fmla="*/ 42 h 62"/>
                <a:gd name="T78" fmla="*/ 47 w 64"/>
                <a:gd name="T79" fmla="*/ 44 h 62"/>
                <a:gd name="T80" fmla="*/ 47 w 64"/>
                <a:gd name="T81" fmla="*/ 46 h 62"/>
                <a:gd name="T82" fmla="*/ 44 w 64"/>
                <a:gd name="T83" fmla="*/ 48 h 62"/>
                <a:gd name="T84" fmla="*/ 39 w 64"/>
                <a:gd name="T85" fmla="*/ 50 h 62"/>
                <a:gd name="T86" fmla="*/ 31 w 64"/>
                <a:gd name="T87" fmla="*/ 50 h 62"/>
                <a:gd name="T88" fmla="*/ 14 w 64"/>
                <a:gd name="T89" fmla="*/ 48 h 62"/>
                <a:gd name="T90" fmla="*/ 1 w 64"/>
                <a:gd name="T91" fmla="*/ 43 h 62"/>
                <a:gd name="T92" fmla="*/ 1 w 64"/>
                <a:gd name="T93" fmla="*/ 57 h 62"/>
                <a:gd name="T94" fmla="*/ 14 w 64"/>
                <a:gd name="T95" fmla="*/ 61 h 62"/>
                <a:gd name="T96" fmla="*/ 30 w 64"/>
                <a:gd name="T97" fmla="*/ 62 h 62"/>
                <a:gd name="T98" fmla="*/ 38 w 64"/>
                <a:gd name="T99" fmla="*/ 62 h 62"/>
                <a:gd name="T100" fmla="*/ 45 w 64"/>
                <a:gd name="T101" fmla="*/ 61 h 62"/>
                <a:gd name="T102" fmla="*/ 52 w 64"/>
                <a:gd name="T103" fmla="*/ 59 h 62"/>
                <a:gd name="T104" fmla="*/ 58 w 64"/>
                <a:gd name="T105" fmla="*/ 56 h 62"/>
                <a:gd name="T106" fmla="*/ 62 w 64"/>
                <a:gd name="T107" fmla="*/ 51 h 62"/>
                <a:gd name="T108" fmla="*/ 64 w 64"/>
                <a:gd name="T109" fmla="*/ 43 h 62"/>
                <a:gd name="T110" fmla="*/ 62 w 64"/>
                <a:gd name="T111" fmla="*/ 37 h 62"/>
                <a:gd name="T112" fmla="*/ 59 w 64"/>
                <a:gd name="T113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4" h="62">
                  <a:moveTo>
                    <a:pt x="59" y="33"/>
                  </a:moveTo>
                  <a:cubicBezTo>
                    <a:pt x="57" y="31"/>
                    <a:pt x="55" y="30"/>
                    <a:pt x="53" y="29"/>
                  </a:cubicBezTo>
                  <a:cubicBezTo>
                    <a:pt x="51" y="28"/>
                    <a:pt x="49" y="27"/>
                    <a:pt x="47" y="27"/>
                  </a:cubicBezTo>
                  <a:cubicBezTo>
                    <a:pt x="45" y="26"/>
                    <a:pt x="43" y="25"/>
                    <a:pt x="40" y="25"/>
                  </a:cubicBezTo>
                  <a:cubicBezTo>
                    <a:pt x="38" y="24"/>
                    <a:pt x="35" y="24"/>
                    <a:pt x="33" y="23"/>
                  </a:cubicBezTo>
                  <a:cubicBezTo>
                    <a:pt x="31" y="23"/>
                    <a:pt x="29" y="22"/>
                    <a:pt x="27" y="22"/>
                  </a:cubicBezTo>
                  <a:cubicBezTo>
                    <a:pt x="25" y="21"/>
                    <a:pt x="23" y="21"/>
                    <a:pt x="22" y="20"/>
                  </a:cubicBezTo>
                  <a:cubicBezTo>
                    <a:pt x="20" y="20"/>
                    <a:pt x="19" y="19"/>
                    <a:pt x="18" y="18"/>
                  </a:cubicBezTo>
                  <a:cubicBezTo>
                    <a:pt x="17" y="18"/>
                    <a:pt x="17" y="17"/>
                    <a:pt x="17" y="16"/>
                  </a:cubicBezTo>
                  <a:cubicBezTo>
                    <a:pt x="17" y="16"/>
                    <a:pt x="17" y="16"/>
                    <a:pt x="17" y="15"/>
                  </a:cubicBezTo>
                  <a:cubicBezTo>
                    <a:pt x="17" y="15"/>
                    <a:pt x="17" y="15"/>
                    <a:pt x="18" y="14"/>
                  </a:cubicBezTo>
                  <a:cubicBezTo>
                    <a:pt x="18" y="14"/>
                    <a:pt x="18" y="14"/>
                    <a:pt x="19" y="13"/>
                  </a:cubicBezTo>
                  <a:cubicBezTo>
                    <a:pt x="20" y="13"/>
                    <a:pt x="21" y="13"/>
                    <a:pt x="22" y="13"/>
                  </a:cubicBezTo>
                  <a:cubicBezTo>
                    <a:pt x="23" y="12"/>
                    <a:pt x="24" y="12"/>
                    <a:pt x="26" y="12"/>
                  </a:cubicBezTo>
                  <a:cubicBezTo>
                    <a:pt x="27" y="12"/>
                    <a:pt x="29" y="12"/>
                    <a:pt x="32" y="12"/>
                  </a:cubicBezTo>
                  <a:cubicBezTo>
                    <a:pt x="35" y="12"/>
                    <a:pt x="37" y="12"/>
                    <a:pt x="40" y="13"/>
                  </a:cubicBezTo>
                  <a:cubicBezTo>
                    <a:pt x="43" y="13"/>
                    <a:pt x="45" y="13"/>
                    <a:pt x="48" y="14"/>
                  </a:cubicBezTo>
                  <a:cubicBezTo>
                    <a:pt x="50" y="15"/>
                    <a:pt x="52" y="15"/>
                    <a:pt x="54" y="16"/>
                  </a:cubicBezTo>
                  <a:cubicBezTo>
                    <a:pt x="56" y="17"/>
                    <a:pt x="57" y="17"/>
                    <a:pt x="59" y="18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7" y="3"/>
                    <a:pt x="55" y="3"/>
                    <a:pt x="52" y="2"/>
                  </a:cubicBezTo>
                  <a:cubicBezTo>
                    <a:pt x="50" y="2"/>
                    <a:pt x="48" y="1"/>
                    <a:pt x="46" y="1"/>
                  </a:cubicBezTo>
                  <a:cubicBezTo>
                    <a:pt x="43" y="0"/>
                    <a:pt x="41" y="0"/>
                    <a:pt x="38" y="0"/>
                  </a:cubicBezTo>
                  <a:cubicBezTo>
                    <a:pt x="36" y="0"/>
                    <a:pt x="34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2" y="0"/>
                    <a:pt x="20" y="0"/>
                    <a:pt x="18" y="1"/>
                  </a:cubicBezTo>
                  <a:cubicBezTo>
                    <a:pt x="15" y="1"/>
                    <a:pt x="13" y="2"/>
                    <a:pt x="11" y="3"/>
                  </a:cubicBezTo>
                  <a:cubicBezTo>
                    <a:pt x="9" y="4"/>
                    <a:pt x="7" y="5"/>
                    <a:pt x="6" y="6"/>
                  </a:cubicBezTo>
                  <a:cubicBezTo>
                    <a:pt x="4" y="7"/>
                    <a:pt x="3" y="9"/>
                    <a:pt x="2" y="11"/>
                  </a:cubicBezTo>
                  <a:cubicBezTo>
                    <a:pt x="1" y="13"/>
                    <a:pt x="0" y="15"/>
                    <a:pt x="0" y="18"/>
                  </a:cubicBezTo>
                  <a:cubicBezTo>
                    <a:pt x="0" y="20"/>
                    <a:pt x="1" y="22"/>
                    <a:pt x="2" y="24"/>
                  </a:cubicBezTo>
                  <a:cubicBezTo>
                    <a:pt x="3" y="25"/>
                    <a:pt x="4" y="27"/>
                    <a:pt x="5" y="28"/>
                  </a:cubicBezTo>
                  <a:cubicBezTo>
                    <a:pt x="7" y="29"/>
                    <a:pt x="9" y="30"/>
                    <a:pt x="11" y="31"/>
                  </a:cubicBezTo>
                  <a:cubicBezTo>
                    <a:pt x="13" y="32"/>
                    <a:pt x="15" y="33"/>
                    <a:pt x="17" y="34"/>
                  </a:cubicBezTo>
                  <a:cubicBezTo>
                    <a:pt x="19" y="35"/>
                    <a:pt x="21" y="35"/>
                    <a:pt x="24" y="36"/>
                  </a:cubicBezTo>
                  <a:cubicBezTo>
                    <a:pt x="26" y="36"/>
                    <a:pt x="28" y="37"/>
                    <a:pt x="31" y="37"/>
                  </a:cubicBezTo>
                  <a:cubicBezTo>
                    <a:pt x="33" y="38"/>
                    <a:pt x="35" y="38"/>
                    <a:pt x="37" y="39"/>
                  </a:cubicBezTo>
                  <a:cubicBezTo>
                    <a:pt x="39" y="39"/>
                    <a:pt x="41" y="40"/>
                    <a:pt x="42" y="40"/>
                  </a:cubicBezTo>
                  <a:cubicBezTo>
                    <a:pt x="44" y="41"/>
                    <a:pt x="45" y="41"/>
                    <a:pt x="46" y="42"/>
                  </a:cubicBezTo>
                  <a:cubicBezTo>
                    <a:pt x="47" y="43"/>
                    <a:pt x="47" y="43"/>
                    <a:pt x="47" y="44"/>
                  </a:cubicBezTo>
                  <a:cubicBezTo>
                    <a:pt x="47" y="45"/>
                    <a:pt x="47" y="46"/>
                    <a:pt x="47" y="46"/>
                  </a:cubicBezTo>
                  <a:cubicBezTo>
                    <a:pt x="46" y="47"/>
                    <a:pt x="45" y="48"/>
                    <a:pt x="44" y="48"/>
                  </a:cubicBezTo>
                  <a:cubicBezTo>
                    <a:pt x="43" y="49"/>
                    <a:pt x="41" y="49"/>
                    <a:pt x="39" y="50"/>
                  </a:cubicBezTo>
                  <a:cubicBezTo>
                    <a:pt x="37" y="50"/>
                    <a:pt x="34" y="50"/>
                    <a:pt x="31" y="50"/>
                  </a:cubicBezTo>
                  <a:cubicBezTo>
                    <a:pt x="25" y="50"/>
                    <a:pt x="19" y="49"/>
                    <a:pt x="14" y="48"/>
                  </a:cubicBezTo>
                  <a:cubicBezTo>
                    <a:pt x="9" y="47"/>
                    <a:pt x="5" y="45"/>
                    <a:pt x="1" y="43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5" y="59"/>
                    <a:pt x="9" y="60"/>
                    <a:pt x="14" y="61"/>
                  </a:cubicBezTo>
                  <a:cubicBezTo>
                    <a:pt x="19" y="62"/>
                    <a:pt x="25" y="62"/>
                    <a:pt x="30" y="62"/>
                  </a:cubicBezTo>
                  <a:cubicBezTo>
                    <a:pt x="33" y="62"/>
                    <a:pt x="35" y="62"/>
                    <a:pt x="38" y="62"/>
                  </a:cubicBezTo>
                  <a:cubicBezTo>
                    <a:pt x="40" y="62"/>
                    <a:pt x="43" y="62"/>
                    <a:pt x="45" y="61"/>
                  </a:cubicBezTo>
                  <a:cubicBezTo>
                    <a:pt x="48" y="61"/>
                    <a:pt x="50" y="60"/>
                    <a:pt x="52" y="59"/>
                  </a:cubicBezTo>
                  <a:cubicBezTo>
                    <a:pt x="54" y="58"/>
                    <a:pt x="56" y="57"/>
                    <a:pt x="58" y="56"/>
                  </a:cubicBezTo>
                  <a:cubicBezTo>
                    <a:pt x="60" y="54"/>
                    <a:pt x="61" y="53"/>
                    <a:pt x="62" y="51"/>
                  </a:cubicBezTo>
                  <a:cubicBezTo>
                    <a:pt x="63" y="49"/>
                    <a:pt x="64" y="46"/>
                    <a:pt x="64" y="43"/>
                  </a:cubicBezTo>
                  <a:cubicBezTo>
                    <a:pt x="64" y="41"/>
                    <a:pt x="63" y="39"/>
                    <a:pt x="62" y="37"/>
                  </a:cubicBezTo>
                  <a:cubicBezTo>
                    <a:pt x="61" y="36"/>
                    <a:pt x="60" y="34"/>
                    <a:pt x="59" y="3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711FFE7E-D24E-C87A-9944-B462F1A0A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5088" y="3016251"/>
              <a:ext cx="252413" cy="230188"/>
            </a:xfrm>
            <a:custGeom>
              <a:avLst/>
              <a:gdLst>
                <a:gd name="T0" fmla="*/ 0 w 159"/>
                <a:gd name="T1" fmla="*/ 31 h 145"/>
                <a:gd name="T2" fmla="*/ 59 w 159"/>
                <a:gd name="T3" fmla="*/ 31 h 145"/>
                <a:gd name="T4" fmla="*/ 59 w 159"/>
                <a:gd name="T5" fmla="*/ 145 h 145"/>
                <a:gd name="T6" fmla="*/ 97 w 159"/>
                <a:gd name="T7" fmla="*/ 145 h 145"/>
                <a:gd name="T8" fmla="*/ 97 w 159"/>
                <a:gd name="T9" fmla="*/ 31 h 145"/>
                <a:gd name="T10" fmla="*/ 159 w 159"/>
                <a:gd name="T11" fmla="*/ 31 h 145"/>
                <a:gd name="T12" fmla="*/ 159 w 159"/>
                <a:gd name="T13" fmla="*/ 0 h 145"/>
                <a:gd name="T14" fmla="*/ 0 w 159"/>
                <a:gd name="T15" fmla="*/ 0 h 145"/>
                <a:gd name="T16" fmla="*/ 0 w 159"/>
                <a:gd name="T17" fmla="*/ 3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" h="145">
                  <a:moveTo>
                    <a:pt x="0" y="31"/>
                  </a:moveTo>
                  <a:lnTo>
                    <a:pt x="59" y="31"/>
                  </a:lnTo>
                  <a:lnTo>
                    <a:pt x="59" y="145"/>
                  </a:lnTo>
                  <a:lnTo>
                    <a:pt x="97" y="145"/>
                  </a:lnTo>
                  <a:lnTo>
                    <a:pt x="97" y="31"/>
                  </a:lnTo>
                  <a:lnTo>
                    <a:pt x="159" y="3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2A846942-C3D4-209C-3260-A299582AF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2113" y="3016251"/>
              <a:ext cx="231775" cy="230188"/>
            </a:xfrm>
            <a:custGeom>
              <a:avLst/>
              <a:gdLst>
                <a:gd name="T0" fmla="*/ 39 w 146"/>
                <a:gd name="T1" fmla="*/ 84 h 145"/>
                <a:gd name="T2" fmla="*/ 138 w 146"/>
                <a:gd name="T3" fmla="*/ 84 h 145"/>
                <a:gd name="T4" fmla="*/ 138 w 146"/>
                <a:gd name="T5" fmla="*/ 55 h 145"/>
                <a:gd name="T6" fmla="*/ 39 w 146"/>
                <a:gd name="T7" fmla="*/ 55 h 145"/>
                <a:gd name="T8" fmla="*/ 39 w 146"/>
                <a:gd name="T9" fmla="*/ 31 h 145"/>
                <a:gd name="T10" fmla="*/ 143 w 146"/>
                <a:gd name="T11" fmla="*/ 31 h 145"/>
                <a:gd name="T12" fmla="*/ 143 w 146"/>
                <a:gd name="T13" fmla="*/ 0 h 145"/>
                <a:gd name="T14" fmla="*/ 0 w 146"/>
                <a:gd name="T15" fmla="*/ 0 h 145"/>
                <a:gd name="T16" fmla="*/ 0 w 146"/>
                <a:gd name="T17" fmla="*/ 145 h 145"/>
                <a:gd name="T18" fmla="*/ 146 w 146"/>
                <a:gd name="T19" fmla="*/ 145 h 145"/>
                <a:gd name="T20" fmla="*/ 146 w 146"/>
                <a:gd name="T21" fmla="*/ 113 h 145"/>
                <a:gd name="T22" fmla="*/ 39 w 146"/>
                <a:gd name="T23" fmla="*/ 113 h 145"/>
                <a:gd name="T24" fmla="*/ 39 w 146"/>
                <a:gd name="T25" fmla="*/ 8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45">
                  <a:moveTo>
                    <a:pt x="39" y="84"/>
                  </a:moveTo>
                  <a:lnTo>
                    <a:pt x="138" y="84"/>
                  </a:lnTo>
                  <a:lnTo>
                    <a:pt x="138" y="55"/>
                  </a:lnTo>
                  <a:lnTo>
                    <a:pt x="39" y="55"/>
                  </a:lnTo>
                  <a:lnTo>
                    <a:pt x="39" y="31"/>
                  </a:lnTo>
                  <a:lnTo>
                    <a:pt x="143" y="31"/>
                  </a:lnTo>
                  <a:lnTo>
                    <a:pt x="143" y="0"/>
                  </a:lnTo>
                  <a:lnTo>
                    <a:pt x="0" y="0"/>
                  </a:lnTo>
                  <a:lnTo>
                    <a:pt x="0" y="145"/>
                  </a:lnTo>
                  <a:lnTo>
                    <a:pt x="146" y="145"/>
                  </a:lnTo>
                  <a:lnTo>
                    <a:pt x="146" y="113"/>
                  </a:lnTo>
                  <a:lnTo>
                    <a:pt x="39" y="113"/>
                  </a:lnTo>
                  <a:lnTo>
                    <a:pt x="39" y="8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17DF4AA9-4CCA-9092-D96B-17EBB7CBAB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67551" y="3016251"/>
              <a:ext cx="265113" cy="230188"/>
            </a:xfrm>
            <a:custGeom>
              <a:avLst/>
              <a:gdLst>
                <a:gd name="T0" fmla="*/ 51 w 70"/>
                <a:gd name="T1" fmla="*/ 36 h 60"/>
                <a:gd name="T2" fmla="*/ 56 w 70"/>
                <a:gd name="T3" fmla="*/ 34 h 60"/>
                <a:gd name="T4" fmla="*/ 60 w 70"/>
                <a:gd name="T5" fmla="*/ 30 h 60"/>
                <a:gd name="T6" fmla="*/ 63 w 70"/>
                <a:gd name="T7" fmla="*/ 26 h 60"/>
                <a:gd name="T8" fmla="*/ 64 w 70"/>
                <a:gd name="T9" fmla="*/ 19 h 60"/>
                <a:gd name="T10" fmla="*/ 63 w 70"/>
                <a:gd name="T11" fmla="*/ 11 h 60"/>
                <a:gd name="T12" fmla="*/ 58 w 70"/>
                <a:gd name="T13" fmla="*/ 5 h 60"/>
                <a:gd name="T14" fmla="*/ 51 w 70"/>
                <a:gd name="T15" fmla="*/ 1 h 60"/>
                <a:gd name="T16" fmla="*/ 40 w 70"/>
                <a:gd name="T17" fmla="*/ 0 h 60"/>
                <a:gd name="T18" fmla="*/ 0 w 70"/>
                <a:gd name="T19" fmla="*/ 0 h 60"/>
                <a:gd name="T20" fmla="*/ 0 w 70"/>
                <a:gd name="T21" fmla="*/ 60 h 60"/>
                <a:gd name="T22" fmla="*/ 16 w 70"/>
                <a:gd name="T23" fmla="*/ 60 h 60"/>
                <a:gd name="T24" fmla="*/ 16 w 70"/>
                <a:gd name="T25" fmla="*/ 38 h 60"/>
                <a:gd name="T26" fmla="*/ 33 w 70"/>
                <a:gd name="T27" fmla="*/ 38 h 60"/>
                <a:gd name="T28" fmla="*/ 51 w 70"/>
                <a:gd name="T29" fmla="*/ 60 h 60"/>
                <a:gd name="T30" fmla="*/ 70 w 70"/>
                <a:gd name="T31" fmla="*/ 60 h 60"/>
                <a:gd name="T32" fmla="*/ 51 w 70"/>
                <a:gd name="T33" fmla="*/ 36 h 60"/>
                <a:gd name="T34" fmla="*/ 47 w 70"/>
                <a:gd name="T35" fmla="*/ 22 h 60"/>
                <a:gd name="T36" fmla="*/ 46 w 70"/>
                <a:gd name="T37" fmla="*/ 24 h 60"/>
                <a:gd name="T38" fmla="*/ 42 w 70"/>
                <a:gd name="T39" fmla="*/ 25 h 60"/>
                <a:gd name="T40" fmla="*/ 38 w 70"/>
                <a:gd name="T41" fmla="*/ 25 h 60"/>
                <a:gd name="T42" fmla="*/ 16 w 70"/>
                <a:gd name="T43" fmla="*/ 25 h 60"/>
                <a:gd name="T44" fmla="*/ 16 w 70"/>
                <a:gd name="T45" fmla="*/ 13 h 60"/>
                <a:gd name="T46" fmla="*/ 38 w 70"/>
                <a:gd name="T47" fmla="*/ 13 h 60"/>
                <a:gd name="T48" fmla="*/ 42 w 70"/>
                <a:gd name="T49" fmla="*/ 13 h 60"/>
                <a:gd name="T50" fmla="*/ 46 w 70"/>
                <a:gd name="T51" fmla="*/ 14 h 60"/>
                <a:gd name="T52" fmla="*/ 47 w 70"/>
                <a:gd name="T53" fmla="*/ 16 h 60"/>
                <a:gd name="T54" fmla="*/ 48 w 70"/>
                <a:gd name="T55" fmla="*/ 19 h 60"/>
                <a:gd name="T56" fmla="*/ 47 w 70"/>
                <a:gd name="T5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0" h="60">
                  <a:moveTo>
                    <a:pt x="51" y="36"/>
                  </a:moveTo>
                  <a:cubicBezTo>
                    <a:pt x="52" y="36"/>
                    <a:pt x="54" y="35"/>
                    <a:pt x="56" y="34"/>
                  </a:cubicBezTo>
                  <a:cubicBezTo>
                    <a:pt x="57" y="33"/>
                    <a:pt x="59" y="32"/>
                    <a:pt x="60" y="30"/>
                  </a:cubicBezTo>
                  <a:cubicBezTo>
                    <a:pt x="61" y="29"/>
                    <a:pt x="62" y="28"/>
                    <a:pt x="63" y="26"/>
                  </a:cubicBezTo>
                  <a:cubicBezTo>
                    <a:pt x="63" y="24"/>
                    <a:pt x="64" y="22"/>
                    <a:pt x="64" y="19"/>
                  </a:cubicBezTo>
                  <a:cubicBezTo>
                    <a:pt x="64" y="16"/>
                    <a:pt x="63" y="14"/>
                    <a:pt x="63" y="11"/>
                  </a:cubicBezTo>
                  <a:cubicBezTo>
                    <a:pt x="62" y="9"/>
                    <a:pt x="60" y="7"/>
                    <a:pt x="58" y="5"/>
                  </a:cubicBezTo>
                  <a:cubicBezTo>
                    <a:pt x="57" y="4"/>
                    <a:pt x="54" y="2"/>
                    <a:pt x="51" y="1"/>
                  </a:cubicBezTo>
                  <a:cubicBezTo>
                    <a:pt x="48" y="1"/>
                    <a:pt x="44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70" y="60"/>
                    <a:pt x="70" y="60"/>
                    <a:pt x="70" y="60"/>
                  </a:cubicBezTo>
                  <a:lnTo>
                    <a:pt x="51" y="36"/>
                  </a:lnTo>
                  <a:close/>
                  <a:moveTo>
                    <a:pt x="47" y="22"/>
                  </a:moveTo>
                  <a:cubicBezTo>
                    <a:pt x="47" y="23"/>
                    <a:pt x="46" y="23"/>
                    <a:pt x="46" y="24"/>
                  </a:cubicBezTo>
                  <a:cubicBezTo>
                    <a:pt x="45" y="24"/>
                    <a:pt x="44" y="25"/>
                    <a:pt x="42" y="25"/>
                  </a:cubicBezTo>
                  <a:cubicBezTo>
                    <a:pt x="41" y="25"/>
                    <a:pt x="40" y="25"/>
                    <a:pt x="38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40" y="13"/>
                    <a:pt x="41" y="13"/>
                    <a:pt x="42" y="13"/>
                  </a:cubicBezTo>
                  <a:cubicBezTo>
                    <a:pt x="44" y="13"/>
                    <a:pt x="45" y="14"/>
                    <a:pt x="46" y="14"/>
                  </a:cubicBezTo>
                  <a:cubicBezTo>
                    <a:pt x="46" y="15"/>
                    <a:pt x="47" y="15"/>
                    <a:pt x="47" y="16"/>
                  </a:cubicBezTo>
                  <a:cubicBezTo>
                    <a:pt x="47" y="17"/>
                    <a:pt x="48" y="18"/>
                    <a:pt x="48" y="19"/>
                  </a:cubicBezTo>
                  <a:cubicBezTo>
                    <a:pt x="48" y="20"/>
                    <a:pt x="47" y="21"/>
                    <a:pt x="47" y="2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56E77C64-3C57-45F8-D529-937CB91275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8301" y="2924176"/>
              <a:ext cx="619125" cy="631825"/>
            </a:xfrm>
            <a:custGeom>
              <a:avLst/>
              <a:gdLst>
                <a:gd name="T0" fmla="*/ 89 w 164"/>
                <a:gd name="T1" fmla="*/ 51 h 165"/>
                <a:gd name="T2" fmla="*/ 62 w 164"/>
                <a:gd name="T3" fmla="*/ 57 h 165"/>
                <a:gd name="T4" fmla="*/ 54 w 164"/>
                <a:gd name="T5" fmla="*/ 50 h 165"/>
                <a:gd name="T6" fmla="*/ 56 w 164"/>
                <a:gd name="T7" fmla="*/ 49 h 165"/>
                <a:gd name="T8" fmla="*/ 59 w 164"/>
                <a:gd name="T9" fmla="*/ 50 h 165"/>
                <a:gd name="T10" fmla="*/ 61 w 164"/>
                <a:gd name="T11" fmla="*/ 53 h 165"/>
                <a:gd name="T12" fmla="*/ 62 w 164"/>
                <a:gd name="T13" fmla="*/ 52 h 165"/>
                <a:gd name="T14" fmla="*/ 60 w 164"/>
                <a:gd name="T15" fmla="*/ 49 h 165"/>
                <a:gd name="T16" fmla="*/ 55 w 164"/>
                <a:gd name="T17" fmla="*/ 47 h 165"/>
                <a:gd name="T18" fmla="*/ 55 w 164"/>
                <a:gd name="T19" fmla="*/ 47 h 165"/>
                <a:gd name="T20" fmla="*/ 52 w 164"/>
                <a:gd name="T21" fmla="*/ 49 h 165"/>
                <a:gd name="T22" fmla="*/ 50 w 164"/>
                <a:gd name="T23" fmla="*/ 53 h 165"/>
                <a:gd name="T24" fmla="*/ 50 w 164"/>
                <a:gd name="T25" fmla="*/ 56 h 165"/>
                <a:gd name="T26" fmla="*/ 51 w 164"/>
                <a:gd name="T27" fmla="*/ 55 h 165"/>
                <a:gd name="T28" fmla="*/ 53 w 164"/>
                <a:gd name="T29" fmla="*/ 50 h 165"/>
                <a:gd name="T30" fmla="*/ 83 w 164"/>
                <a:gd name="T31" fmla="*/ 48 h 165"/>
                <a:gd name="T32" fmla="*/ 84 w 164"/>
                <a:gd name="T33" fmla="*/ 49 h 165"/>
                <a:gd name="T34" fmla="*/ 85 w 164"/>
                <a:gd name="T35" fmla="*/ 46 h 165"/>
                <a:gd name="T36" fmla="*/ 87 w 164"/>
                <a:gd name="T37" fmla="*/ 44 h 165"/>
                <a:gd name="T38" fmla="*/ 89 w 164"/>
                <a:gd name="T39" fmla="*/ 43 h 165"/>
                <a:gd name="T40" fmla="*/ 91 w 164"/>
                <a:gd name="T41" fmla="*/ 43 h 165"/>
                <a:gd name="T42" fmla="*/ 94 w 164"/>
                <a:gd name="T43" fmla="*/ 47 h 165"/>
                <a:gd name="T44" fmla="*/ 95 w 164"/>
                <a:gd name="T45" fmla="*/ 47 h 165"/>
                <a:gd name="T46" fmla="*/ 94 w 164"/>
                <a:gd name="T47" fmla="*/ 44 h 165"/>
                <a:gd name="T48" fmla="*/ 90 w 164"/>
                <a:gd name="T49" fmla="*/ 41 h 165"/>
                <a:gd name="T50" fmla="*/ 88 w 164"/>
                <a:gd name="T51" fmla="*/ 41 h 165"/>
                <a:gd name="T52" fmla="*/ 85 w 164"/>
                <a:gd name="T53" fmla="*/ 43 h 165"/>
                <a:gd name="T54" fmla="*/ 154 w 164"/>
                <a:gd name="T55" fmla="*/ 26 h 165"/>
                <a:gd name="T56" fmla="*/ 147 w 164"/>
                <a:gd name="T57" fmla="*/ 67 h 165"/>
                <a:gd name="T58" fmla="*/ 99 w 164"/>
                <a:gd name="T59" fmla="*/ 159 h 165"/>
                <a:gd name="T60" fmla="*/ 95 w 164"/>
                <a:gd name="T61" fmla="*/ 158 h 165"/>
                <a:gd name="T62" fmla="*/ 95 w 164"/>
                <a:gd name="T63" fmla="*/ 148 h 165"/>
                <a:gd name="T64" fmla="*/ 71 w 164"/>
                <a:gd name="T65" fmla="*/ 148 h 165"/>
                <a:gd name="T66" fmla="*/ 35 w 164"/>
                <a:gd name="T67" fmla="*/ 121 h 165"/>
                <a:gd name="T68" fmla="*/ 34 w 164"/>
                <a:gd name="T69" fmla="*/ 147 h 165"/>
                <a:gd name="T70" fmla="*/ 22 w 164"/>
                <a:gd name="T71" fmla="*/ 154 h 165"/>
                <a:gd name="T72" fmla="*/ 12 w 164"/>
                <a:gd name="T73" fmla="*/ 132 h 165"/>
                <a:gd name="T74" fmla="*/ 32 w 164"/>
                <a:gd name="T75" fmla="*/ 81 h 165"/>
                <a:gd name="T76" fmla="*/ 1 w 164"/>
                <a:gd name="T77" fmla="*/ 52 h 165"/>
                <a:gd name="T78" fmla="*/ 18 w 164"/>
                <a:gd name="T79" fmla="*/ 35 h 165"/>
                <a:gd name="T80" fmla="*/ 85 w 164"/>
                <a:gd name="T81" fmla="*/ 26 h 165"/>
                <a:gd name="T82" fmla="*/ 92 w 164"/>
                <a:gd name="T83" fmla="*/ 26 h 165"/>
                <a:gd name="T84" fmla="*/ 97 w 164"/>
                <a:gd name="T85" fmla="*/ 24 h 165"/>
                <a:gd name="T86" fmla="*/ 99 w 164"/>
                <a:gd name="T87" fmla="*/ 28 h 165"/>
                <a:gd name="T88" fmla="*/ 101 w 164"/>
                <a:gd name="T89" fmla="*/ 29 h 165"/>
                <a:gd name="T90" fmla="*/ 132 w 164"/>
                <a:gd name="T91" fmla="*/ 23 h 165"/>
                <a:gd name="T92" fmla="*/ 115 w 164"/>
                <a:gd name="T93" fmla="*/ 56 h 165"/>
                <a:gd name="T94" fmla="*/ 133 w 164"/>
                <a:gd name="T95" fmla="*/ 49 h 165"/>
                <a:gd name="T96" fmla="*/ 142 w 164"/>
                <a:gd name="T97" fmla="*/ 26 h 165"/>
                <a:gd name="T98" fmla="*/ 154 w 164"/>
                <a:gd name="T99" fmla="*/ 26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4" h="165">
                  <a:moveTo>
                    <a:pt x="76" y="76"/>
                  </a:moveTo>
                  <a:cubicBezTo>
                    <a:pt x="83" y="75"/>
                    <a:pt x="87" y="73"/>
                    <a:pt x="90" y="71"/>
                  </a:cubicBezTo>
                  <a:cubicBezTo>
                    <a:pt x="97" y="65"/>
                    <a:pt x="96" y="56"/>
                    <a:pt x="94" y="53"/>
                  </a:cubicBezTo>
                  <a:cubicBezTo>
                    <a:pt x="92" y="51"/>
                    <a:pt x="91" y="51"/>
                    <a:pt x="89" y="51"/>
                  </a:cubicBezTo>
                  <a:cubicBezTo>
                    <a:pt x="87" y="52"/>
                    <a:pt x="85" y="54"/>
                    <a:pt x="82" y="55"/>
                  </a:cubicBezTo>
                  <a:cubicBezTo>
                    <a:pt x="80" y="56"/>
                    <a:pt x="78" y="57"/>
                    <a:pt x="75" y="58"/>
                  </a:cubicBezTo>
                  <a:cubicBezTo>
                    <a:pt x="73" y="58"/>
                    <a:pt x="71" y="58"/>
                    <a:pt x="69" y="58"/>
                  </a:cubicBezTo>
                  <a:cubicBezTo>
                    <a:pt x="66" y="57"/>
                    <a:pt x="64" y="57"/>
                    <a:pt x="62" y="57"/>
                  </a:cubicBezTo>
                  <a:cubicBezTo>
                    <a:pt x="60" y="57"/>
                    <a:pt x="58" y="57"/>
                    <a:pt x="56" y="59"/>
                  </a:cubicBezTo>
                  <a:cubicBezTo>
                    <a:pt x="54" y="62"/>
                    <a:pt x="54" y="73"/>
                    <a:pt x="67" y="76"/>
                  </a:cubicBezTo>
                  <a:cubicBezTo>
                    <a:pt x="70" y="76"/>
                    <a:pt x="73" y="76"/>
                    <a:pt x="76" y="76"/>
                  </a:cubicBezTo>
                  <a:close/>
                  <a:moveTo>
                    <a:pt x="54" y="50"/>
                  </a:moveTo>
                  <a:cubicBezTo>
                    <a:pt x="54" y="49"/>
                    <a:pt x="54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7" y="49"/>
                    <a:pt x="57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8" y="49"/>
                    <a:pt x="58" y="50"/>
                    <a:pt x="59" y="50"/>
                  </a:cubicBezTo>
                  <a:cubicBezTo>
                    <a:pt x="59" y="50"/>
                    <a:pt x="59" y="50"/>
                    <a:pt x="59" y="51"/>
                  </a:cubicBezTo>
                  <a:cubicBezTo>
                    <a:pt x="60" y="51"/>
                    <a:pt x="60" y="52"/>
                    <a:pt x="61" y="52"/>
                  </a:cubicBezTo>
                  <a:cubicBezTo>
                    <a:pt x="61" y="52"/>
                    <a:pt x="61" y="52"/>
                    <a:pt x="61" y="53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1" y="53"/>
                    <a:pt x="61" y="53"/>
                    <a:pt x="62" y="53"/>
                  </a:cubicBezTo>
                  <a:cubicBezTo>
                    <a:pt x="62" y="53"/>
                    <a:pt x="62" y="53"/>
                    <a:pt x="62" y="52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1"/>
                    <a:pt x="61" y="51"/>
                    <a:pt x="61" y="51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8"/>
                    <a:pt x="59" y="48"/>
                    <a:pt x="58" y="48"/>
                  </a:cubicBezTo>
                  <a:cubicBezTo>
                    <a:pt x="58" y="47"/>
                    <a:pt x="57" y="47"/>
                    <a:pt x="56" y="47"/>
                  </a:cubicBezTo>
                  <a:cubicBezTo>
                    <a:pt x="56" y="47"/>
                    <a:pt x="56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1" y="51"/>
                    <a:pt x="51" y="51"/>
                  </a:cubicBezTo>
                  <a:cubicBezTo>
                    <a:pt x="50" y="52"/>
                    <a:pt x="50" y="52"/>
                    <a:pt x="50" y="53"/>
                  </a:cubicBezTo>
                  <a:cubicBezTo>
                    <a:pt x="50" y="53"/>
                    <a:pt x="50" y="54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6"/>
                    <a:pt x="50" y="56"/>
                  </a:cubicBezTo>
                  <a:cubicBezTo>
                    <a:pt x="50" y="56"/>
                    <a:pt x="51" y="56"/>
                    <a:pt x="51" y="56"/>
                  </a:cubicBezTo>
                  <a:cubicBezTo>
                    <a:pt x="51" y="56"/>
                    <a:pt x="51" y="56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4"/>
                    <a:pt x="51" y="54"/>
                    <a:pt x="52" y="53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1"/>
                    <a:pt x="52" y="51"/>
                    <a:pt x="53" y="51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4" y="50"/>
                  </a:cubicBezTo>
                  <a:close/>
                  <a:moveTo>
                    <a:pt x="84" y="46"/>
                  </a:moveTo>
                  <a:cubicBezTo>
                    <a:pt x="83" y="47"/>
                    <a:pt x="83" y="47"/>
                    <a:pt x="83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3" y="49"/>
                    <a:pt x="83" y="49"/>
                    <a:pt x="83" y="49"/>
                  </a:cubicBezTo>
                  <a:cubicBezTo>
                    <a:pt x="83" y="49"/>
                    <a:pt x="83" y="49"/>
                    <a:pt x="84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5" y="47"/>
                    <a:pt x="85" y="46"/>
                  </a:cubicBezTo>
                  <a:cubicBezTo>
                    <a:pt x="85" y="46"/>
                    <a:pt x="85" y="45"/>
                    <a:pt x="85" y="45"/>
                  </a:cubicBezTo>
                  <a:cubicBezTo>
                    <a:pt x="86" y="45"/>
                    <a:pt x="86" y="44"/>
                    <a:pt x="86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44"/>
                    <a:pt x="87" y="43"/>
                    <a:pt x="87" y="43"/>
                  </a:cubicBezTo>
                  <a:cubicBezTo>
                    <a:pt x="88" y="43"/>
                    <a:pt x="88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90" y="43"/>
                    <a:pt x="90" y="43"/>
                    <a:pt x="91" y="43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5"/>
                    <a:pt x="93" y="45"/>
                    <a:pt x="93" y="45"/>
                  </a:cubicBezTo>
                  <a:cubicBezTo>
                    <a:pt x="93" y="46"/>
                    <a:pt x="94" y="46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8"/>
                    <a:pt x="95" y="48"/>
                    <a:pt x="95" y="48"/>
                  </a:cubicBezTo>
                  <a:cubicBezTo>
                    <a:pt x="95" y="48"/>
                    <a:pt x="95" y="48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5" y="47"/>
                    <a:pt x="95" y="47"/>
                    <a:pt x="95" y="4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4" y="45"/>
                    <a:pt x="94" y="45"/>
                    <a:pt x="94" y="44"/>
                  </a:cubicBezTo>
                  <a:cubicBezTo>
                    <a:pt x="94" y="44"/>
                    <a:pt x="94" y="44"/>
                    <a:pt x="93" y="43"/>
                  </a:cubicBezTo>
                  <a:cubicBezTo>
                    <a:pt x="93" y="43"/>
                    <a:pt x="93" y="42"/>
                    <a:pt x="92" y="42"/>
                  </a:cubicBezTo>
                  <a:cubicBezTo>
                    <a:pt x="92" y="42"/>
                    <a:pt x="91" y="41"/>
                    <a:pt x="90" y="41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90" y="41"/>
                    <a:pt x="90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7" y="41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4" y="44"/>
                    <a:pt x="84" y="44"/>
                  </a:cubicBezTo>
                  <a:cubicBezTo>
                    <a:pt x="84" y="45"/>
                    <a:pt x="84" y="45"/>
                    <a:pt x="84" y="46"/>
                  </a:cubicBezTo>
                  <a:close/>
                  <a:moveTo>
                    <a:pt x="154" y="26"/>
                  </a:moveTo>
                  <a:cubicBezTo>
                    <a:pt x="154" y="26"/>
                    <a:pt x="155" y="20"/>
                    <a:pt x="157" y="20"/>
                  </a:cubicBezTo>
                  <a:cubicBezTo>
                    <a:pt x="159" y="20"/>
                    <a:pt x="164" y="30"/>
                    <a:pt x="157" y="49"/>
                  </a:cubicBezTo>
                  <a:cubicBezTo>
                    <a:pt x="157" y="49"/>
                    <a:pt x="157" y="50"/>
                    <a:pt x="157" y="51"/>
                  </a:cubicBezTo>
                  <a:cubicBezTo>
                    <a:pt x="154" y="57"/>
                    <a:pt x="151" y="62"/>
                    <a:pt x="147" y="67"/>
                  </a:cubicBezTo>
                  <a:cubicBezTo>
                    <a:pt x="143" y="72"/>
                    <a:pt x="138" y="77"/>
                    <a:pt x="133" y="80"/>
                  </a:cubicBezTo>
                  <a:cubicBezTo>
                    <a:pt x="130" y="82"/>
                    <a:pt x="127" y="84"/>
                    <a:pt x="124" y="85"/>
                  </a:cubicBezTo>
                  <a:cubicBezTo>
                    <a:pt x="130" y="115"/>
                    <a:pt x="131" y="145"/>
                    <a:pt x="130" y="148"/>
                  </a:cubicBezTo>
                  <a:cubicBezTo>
                    <a:pt x="127" y="154"/>
                    <a:pt x="108" y="161"/>
                    <a:pt x="99" y="159"/>
                  </a:cubicBezTo>
                  <a:cubicBezTo>
                    <a:pt x="99" y="159"/>
                    <a:pt x="99" y="159"/>
                    <a:pt x="99" y="159"/>
                  </a:cubicBezTo>
                  <a:cubicBezTo>
                    <a:pt x="98" y="159"/>
                    <a:pt x="98" y="159"/>
                    <a:pt x="98" y="159"/>
                  </a:cubicBezTo>
                  <a:cubicBezTo>
                    <a:pt x="98" y="159"/>
                    <a:pt x="98" y="159"/>
                    <a:pt x="98" y="159"/>
                  </a:cubicBezTo>
                  <a:cubicBezTo>
                    <a:pt x="97" y="159"/>
                    <a:pt x="96" y="158"/>
                    <a:pt x="95" y="158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5" y="157"/>
                    <a:pt x="95" y="157"/>
                    <a:pt x="95" y="157"/>
                  </a:cubicBezTo>
                  <a:cubicBezTo>
                    <a:pt x="92" y="154"/>
                    <a:pt x="94" y="150"/>
                    <a:pt x="95" y="148"/>
                  </a:cubicBezTo>
                  <a:cubicBezTo>
                    <a:pt x="96" y="148"/>
                    <a:pt x="96" y="148"/>
                    <a:pt x="96" y="147"/>
                  </a:cubicBezTo>
                  <a:cubicBezTo>
                    <a:pt x="96" y="146"/>
                    <a:pt x="95" y="137"/>
                    <a:pt x="93" y="134"/>
                  </a:cubicBezTo>
                  <a:cubicBezTo>
                    <a:pt x="91" y="131"/>
                    <a:pt x="76" y="133"/>
                    <a:pt x="73" y="135"/>
                  </a:cubicBezTo>
                  <a:cubicBezTo>
                    <a:pt x="70" y="136"/>
                    <a:pt x="71" y="147"/>
                    <a:pt x="71" y="148"/>
                  </a:cubicBezTo>
                  <a:cubicBezTo>
                    <a:pt x="71" y="148"/>
                    <a:pt x="71" y="149"/>
                    <a:pt x="72" y="149"/>
                  </a:cubicBezTo>
                  <a:cubicBezTo>
                    <a:pt x="74" y="151"/>
                    <a:pt x="78" y="155"/>
                    <a:pt x="75" y="159"/>
                  </a:cubicBezTo>
                  <a:cubicBezTo>
                    <a:pt x="71" y="165"/>
                    <a:pt x="49" y="161"/>
                    <a:pt x="44" y="154"/>
                  </a:cubicBezTo>
                  <a:cubicBezTo>
                    <a:pt x="41" y="152"/>
                    <a:pt x="38" y="138"/>
                    <a:pt x="35" y="121"/>
                  </a:cubicBezTo>
                  <a:cubicBezTo>
                    <a:pt x="35" y="122"/>
                    <a:pt x="35" y="123"/>
                    <a:pt x="35" y="123"/>
                  </a:cubicBezTo>
                  <a:cubicBezTo>
                    <a:pt x="34" y="129"/>
                    <a:pt x="34" y="134"/>
                    <a:pt x="33" y="137"/>
                  </a:cubicBezTo>
                  <a:cubicBezTo>
                    <a:pt x="33" y="139"/>
                    <a:pt x="33" y="140"/>
                    <a:pt x="33" y="140"/>
                  </a:cubicBezTo>
                  <a:cubicBezTo>
                    <a:pt x="33" y="140"/>
                    <a:pt x="35" y="144"/>
                    <a:pt x="34" y="147"/>
                  </a:cubicBezTo>
                  <a:cubicBezTo>
                    <a:pt x="32" y="150"/>
                    <a:pt x="30" y="143"/>
                    <a:pt x="30" y="143"/>
                  </a:cubicBezTo>
                  <a:cubicBezTo>
                    <a:pt x="30" y="143"/>
                    <a:pt x="31" y="152"/>
                    <a:pt x="27" y="153"/>
                  </a:cubicBezTo>
                  <a:cubicBezTo>
                    <a:pt x="25" y="153"/>
                    <a:pt x="23" y="148"/>
                    <a:pt x="23" y="147"/>
                  </a:cubicBezTo>
                  <a:cubicBezTo>
                    <a:pt x="23" y="148"/>
                    <a:pt x="25" y="154"/>
                    <a:pt x="22" y="154"/>
                  </a:cubicBezTo>
                  <a:cubicBezTo>
                    <a:pt x="20" y="155"/>
                    <a:pt x="18" y="150"/>
                    <a:pt x="18" y="148"/>
                  </a:cubicBezTo>
                  <a:cubicBezTo>
                    <a:pt x="18" y="150"/>
                    <a:pt x="19" y="153"/>
                    <a:pt x="18" y="154"/>
                  </a:cubicBezTo>
                  <a:cubicBezTo>
                    <a:pt x="17" y="156"/>
                    <a:pt x="11" y="149"/>
                    <a:pt x="12" y="136"/>
                  </a:cubicBezTo>
                  <a:cubicBezTo>
                    <a:pt x="12" y="135"/>
                    <a:pt x="12" y="134"/>
                    <a:pt x="12" y="132"/>
                  </a:cubicBezTo>
                  <a:cubicBezTo>
                    <a:pt x="12" y="126"/>
                    <a:pt x="13" y="120"/>
                    <a:pt x="15" y="114"/>
                  </a:cubicBezTo>
                  <a:cubicBezTo>
                    <a:pt x="16" y="109"/>
                    <a:pt x="18" y="103"/>
                    <a:pt x="20" y="99"/>
                  </a:cubicBezTo>
                  <a:cubicBezTo>
                    <a:pt x="22" y="94"/>
                    <a:pt x="25" y="90"/>
                    <a:pt x="27" y="87"/>
                  </a:cubicBezTo>
                  <a:cubicBezTo>
                    <a:pt x="29" y="85"/>
                    <a:pt x="31" y="83"/>
                    <a:pt x="32" y="81"/>
                  </a:cubicBezTo>
                  <a:cubicBezTo>
                    <a:pt x="32" y="78"/>
                    <a:pt x="33" y="75"/>
                    <a:pt x="33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24" y="71"/>
                    <a:pt x="15" y="67"/>
                  </a:cubicBezTo>
                  <a:cubicBezTo>
                    <a:pt x="9" y="65"/>
                    <a:pt x="3" y="60"/>
                    <a:pt x="1" y="52"/>
                  </a:cubicBezTo>
                  <a:cubicBezTo>
                    <a:pt x="1" y="50"/>
                    <a:pt x="1" y="48"/>
                    <a:pt x="1" y="47"/>
                  </a:cubicBezTo>
                  <a:cubicBezTo>
                    <a:pt x="0" y="30"/>
                    <a:pt x="13" y="17"/>
                    <a:pt x="17" y="18"/>
                  </a:cubicBezTo>
                  <a:cubicBezTo>
                    <a:pt x="19" y="18"/>
                    <a:pt x="18" y="21"/>
                    <a:pt x="18" y="26"/>
                  </a:cubicBezTo>
                  <a:cubicBezTo>
                    <a:pt x="17" y="29"/>
                    <a:pt x="17" y="32"/>
                    <a:pt x="18" y="35"/>
                  </a:cubicBezTo>
                  <a:cubicBezTo>
                    <a:pt x="19" y="39"/>
                    <a:pt x="25" y="41"/>
                    <a:pt x="31" y="41"/>
                  </a:cubicBezTo>
                  <a:cubicBezTo>
                    <a:pt x="36" y="42"/>
                    <a:pt x="41" y="41"/>
                    <a:pt x="42" y="41"/>
                  </a:cubicBezTo>
                  <a:cubicBezTo>
                    <a:pt x="56" y="23"/>
                    <a:pt x="76" y="24"/>
                    <a:pt x="85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6" y="26"/>
                    <a:pt x="86" y="26"/>
                    <a:pt x="87" y="26"/>
                  </a:cubicBezTo>
                  <a:cubicBezTo>
                    <a:pt x="88" y="26"/>
                    <a:pt x="88" y="26"/>
                    <a:pt x="89" y="26"/>
                  </a:cubicBezTo>
                  <a:cubicBezTo>
                    <a:pt x="89" y="26"/>
                    <a:pt x="90" y="26"/>
                    <a:pt x="91" y="26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3" y="26"/>
                    <a:pt x="94" y="26"/>
                    <a:pt x="96" y="25"/>
                  </a:cubicBezTo>
                  <a:cubicBezTo>
                    <a:pt x="96" y="25"/>
                    <a:pt x="97" y="24"/>
                    <a:pt x="97" y="24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5"/>
                    <a:pt x="99" y="25"/>
                    <a:pt x="99" y="25"/>
                  </a:cubicBezTo>
                  <a:cubicBezTo>
                    <a:pt x="99" y="25"/>
                    <a:pt x="99" y="26"/>
                    <a:pt x="99" y="26"/>
                  </a:cubicBezTo>
                  <a:cubicBezTo>
                    <a:pt x="99" y="27"/>
                    <a:pt x="99" y="27"/>
                    <a:pt x="99" y="28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30"/>
                    <a:pt x="100" y="29"/>
                    <a:pt x="101" y="29"/>
                  </a:cubicBezTo>
                  <a:cubicBezTo>
                    <a:pt x="107" y="27"/>
                    <a:pt x="112" y="23"/>
                    <a:pt x="112" y="19"/>
                  </a:cubicBezTo>
                  <a:cubicBezTo>
                    <a:pt x="111" y="16"/>
                    <a:pt x="110" y="13"/>
                    <a:pt x="108" y="10"/>
                  </a:cubicBezTo>
                  <a:cubicBezTo>
                    <a:pt x="106" y="6"/>
                    <a:pt x="105" y="3"/>
                    <a:pt x="107" y="2"/>
                  </a:cubicBezTo>
                  <a:cubicBezTo>
                    <a:pt x="110" y="0"/>
                    <a:pt x="127" y="8"/>
                    <a:pt x="132" y="23"/>
                  </a:cubicBezTo>
                  <a:cubicBezTo>
                    <a:pt x="132" y="25"/>
                    <a:pt x="133" y="27"/>
                    <a:pt x="133" y="29"/>
                  </a:cubicBezTo>
                  <a:cubicBezTo>
                    <a:pt x="134" y="37"/>
                    <a:pt x="130" y="43"/>
                    <a:pt x="125" y="48"/>
                  </a:cubicBezTo>
                  <a:cubicBezTo>
                    <a:pt x="122" y="51"/>
                    <a:pt x="118" y="54"/>
                    <a:pt x="115" y="56"/>
                  </a:cubicBezTo>
                  <a:cubicBezTo>
                    <a:pt x="115" y="56"/>
                    <a:pt x="115" y="56"/>
                    <a:pt x="115" y="56"/>
                  </a:cubicBezTo>
                  <a:cubicBezTo>
                    <a:pt x="116" y="59"/>
                    <a:pt x="117" y="62"/>
                    <a:pt x="118" y="65"/>
                  </a:cubicBezTo>
                  <a:cubicBezTo>
                    <a:pt x="120" y="64"/>
                    <a:pt x="121" y="63"/>
                    <a:pt x="122" y="62"/>
                  </a:cubicBezTo>
                  <a:cubicBezTo>
                    <a:pt x="123" y="61"/>
                    <a:pt x="124" y="61"/>
                    <a:pt x="124" y="60"/>
                  </a:cubicBezTo>
                  <a:cubicBezTo>
                    <a:pt x="128" y="56"/>
                    <a:pt x="131" y="53"/>
                    <a:pt x="133" y="49"/>
                  </a:cubicBezTo>
                  <a:cubicBezTo>
                    <a:pt x="136" y="44"/>
                    <a:pt x="138" y="40"/>
                    <a:pt x="138" y="37"/>
                  </a:cubicBezTo>
                  <a:cubicBezTo>
                    <a:pt x="139" y="33"/>
                    <a:pt x="138" y="31"/>
                    <a:pt x="138" y="31"/>
                  </a:cubicBezTo>
                  <a:cubicBezTo>
                    <a:pt x="138" y="31"/>
                    <a:pt x="134" y="25"/>
                    <a:pt x="136" y="23"/>
                  </a:cubicBezTo>
                  <a:cubicBezTo>
                    <a:pt x="139" y="22"/>
                    <a:pt x="142" y="26"/>
                    <a:pt x="142" y="26"/>
                  </a:cubicBezTo>
                  <a:cubicBezTo>
                    <a:pt x="142" y="26"/>
                    <a:pt x="141" y="16"/>
                    <a:pt x="145" y="16"/>
                  </a:cubicBezTo>
                  <a:cubicBezTo>
                    <a:pt x="147" y="16"/>
                    <a:pt x="147" y="24"/>
                    <a:pt x="147" y="24"/>
                  </a:cubicBezTo>
                  <a:cubicBezTo>
                    <a:pt x="147" y="24"/>
                    <a:pt x="148" y="15"/>
                    <a:pt x="151" y="16"/>
                  </a:cubicBezTo>
                  <a:cubicBezTo>
                    <a:pt x="154" y="17"/>
                    <a:pt x="154" y="26"/>
                    <a:pt x="154" y="2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4A362E76-7C5E-87AF-9D39-35C0B7B42139}"/>
              </a:ext>
            </a:extLst>
          </p:cNvPr>
          <p:cNvGrpSpPr/>
          <p:nvPr/>
        </p:nvGrpSpPr>
        <p:grpSpPr>
          <a:xfrm>
            <a:off x="9278785" y="4909525"/>
            <a:ext cx="1828801" cy="622300"/>
            <a:chOff x="9129712" y="4551363"/>
            <a:chExt cx="1828801" cy="622300"/>
          </a:xfrm>
          <a:solidFill>
            <a:schemeClr val="accent5">
              <a:lumMod val="75000"/>
            </a:schemeClr>
          </a:solidFill>
        </p:grpSpPr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id="{73791975-251C-1BFC-4070-8750971B2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288" y="4573588"/>
              <a:ext cx="82550" cy="57150"/>
            </a:xfrm>
            <a:custGeom>
              <a:avLst/>
              <a:gdLst>
                <a:gd name="T0" fmla="*/ 17 w 22"/>
                <a:gd name="T1" fmla="*/ 14 h 15"/>
                <a:gd name="T2" fmla="*/ 5 w 22"/>
                <a:gd name="T3" fmla="*/ 13 h 15"/>
                <a:gd name="T4" fmla="*/ 14 w 22"/>
                <a:gd name="T5" fmla="*/ 3 h 15"/>
                <a:gd name="T6" fmla="*/ 16 w 22"/>
                <a:gd name="T7" fmla="*/ 11 h 15"/>
                <a:gd name="T8" fmla="*/ 18 w 22"/>
                <a:gd name="T9" fmla="*/ 11 h 15"/>
                <a:gd name="T10" fmla="*/ 19 w 22"/>
                <a:gd name="T11" fmla="*/ 11 h 15"/>
                <a:gd name="T12" fmla="*/ 20 w 22"/>
                <a:gd name="T13" fmla="*/ 12 h 15"/>
                <a:gd name="T14" fmla="*/ 21 w 22"/>
                <a:gd name="T15" fmla="*/ 12 h 15"/>
                <a:gd name="T16" fmla="*/ 22 w 22"/>
                <a:gd name="T17" fmla="*/ 13 h 15"/>
                <a:gd name="T18" fmla="*/ 22 w 22"/>
                <a:gd name="T19" fmla="*/ 14 h 15"/>
                <a:gd name="T20" fmla="*/ 22 w 22"/>
                <a:gd name="T21" fmla="*/ 15 h 15"/>
                <a:gd name="T22" fmla="*/ 17 w 22"/>
                <a:gd name="T23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5">
                  <a:moveTo>
                    <a:pt x="17" y="14"/>
                  </a:moveTo>
                  <a:cubicBezTo>
                    <a:pt x="12" y="14"/>
                    <a:pt x="6" y="15"/>
                    <a:pt x="5" y="13"/>
                  </a:cubicBezTo>
                  <a:cubicBezTo>
                    <a:pt x="0" y="7"/>
                    <a:pt x="9" y="0"/>
                    <a:pt x="14" y="3"/>
                  </a:cubicBezTo>
                  <a:cubicBezTo>
                    <a:pt x="7" y="7"/>
                    <a:pt x="9" y="14"/>
                    <a:pt x="16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4"/>
                    <a:pt x="19" y="14"/>
                    <a:pt x="17" y="1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58" name="Freeform 30">
              <a:extLst>
                <a:ext uri="{FF2B5EF4-FFF2-40B4-BE49-F238E27FC236}">
                  <a16:creationId xmlns:a16="http://schemas.microsoft.com/office/drawing/2014/main" id="{EA369DAE-C569-5779-5C33-F6146EC2D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1813" y="4557713"/>
              <a:ext cx="207963" cy="603250"/>
            </a:xfrm>
            <a:custGeom>
              <a:avLst/>
              <a:gdLst>
                <a:gd name="T0" fmla="*/ 0 w 55"/>
                <a:gd name="T1" fmla="*/ 157 h 157"/>
                <a:gd name="T2" fmla="*/ 34 w 55"/>
                <a:gd name="T3" fmla="*/ 0 h 157"/>
                <a:gd name="T4" fmla="*/ 55 w 55"/>
                <a:gd name="T5" fmla="*/ 0 h 157"/>
                <a:gd name="T6" fmla="*/ 30 w 55"/>
                <a:gd name="T7" fmla="*/ 117 h 157"/>
                <a:gd name="T8" fmla="*/ 0 w 55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57">
                  <a:moveTo>
                    <a:pt x="0" y="157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0" y="117"/>
                    <a:pt x="30" y="117"/>
                    <a:pt x="30" y="117"/>
                  </a:cubicBezTo>
                  <a:cubicBezTo>
                    <a:pt x="25" y="139"/>
                    <a:pt x="21" y="157"/>
                    <a:pt x="0" y="15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E4AC38C5-1CFE-AE36-1706-25D117CA2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388" y="4557713"/>
              <a:ext cx="188913" cy="496888"/>
            </a:xfrm>
            <a:custGeom>
              <a:avLst/>
              <a:gdLst>
                <a:gd name="T0" fmla="*/ 0 w 50"/>
                <a:gd name="T1" fmla="*/ 129 h 129"/>
                <a:gd name="T2" fmla="*/ 28 w 50"/>
                <a:gd name="T3" fmla="*/ 0 h 129"/>
                <a:gd name="T4" fmla="*/ 50 w 50"/>
                <a:gd name="T5" fmla="*/ 0 h 129"/>
                <a:gd name="T6" fmla="*/ 29 w 50"/>
                <a:gd name="T7" fmla="*/ 95 h 129"/>
                <a:gd name="T8" fmla="*/ 0 w 50"/>
                <a:gd name="T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29">
                  <a:moveTo>
                    <a:pt x="0" y="129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26" y="110"/>
                    <a:pt x="19" y="128"/>
                    <a:pt x="0" y="1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0" name="Freeform 32">
              <a:extLst>
                <a:ext uri="{FF2B5EF4-FFF2-40B4-BE49-F238E27FC236}">
                  <a16:creationId xmlns:a16="http://schemas.microsoft.com/office/drawing/2014/main" id="{71B0FD7C-99D3-BB18-F51B-6ABE659E3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9213" y="4557713"/>
              <a:ext cx="390525" cy="411163"/>
            </a:xfrm>
            <a:custGeom>
              <a:avLst/>
              <a:gdLst>
                <a:gd name="T0" fmla="*/ 0 w 103"/>
                <a:gd name="T1" fmla="*/ 0 h 107"/>
                <a:gd name="T2" fmla="*/ 33 w 103"/>
                <a:gd name="T3" fmla="*/ 0 h 107"/>
                <a:gd name="T4" fmla="*/ 35 w 103"/>
                <a:gd name="T5" fmla="*/ 62 h 107"/>
                <a:gd name="T6" fmla="*/ 35 w 103"/>
                <a:gd name="T7" fmla="*/ 69 h 107"/>
                <a:gd name="T8" fmla="*/ 35 w 103"/>
                <a:gd name="T9" fmla="*/ 75 h 107"/>
                <a:gd name="T10" fmla="*/ 38 w 103"/>
                <a:gd name="T11" fmla="*/ 63 h 107"/>
                <a:gd name="T12" fmla="*/ 67 w 103"/>
                <a:gd name="T13" fmla="*/ 0 h 107"/>
                <a:gd name="T14" fmla="*/ 103 w 103"/>
                <a:gd name="T15" fmla="*/ 0 h 107"/>
                <a:gd name="T16" fmla="*/ 46 w 103"/>
                <a:gd name="T17" fmla="*/ 107 h 107"/>
                <a:gd name="T18" fmla="*/ 12 w 103"/>
                <a:gd name="T19" fmla="*/ 107 h 107"/>
                <a:gd name="T20" fmla="*/ 0 w 103"/>
                <a:gd name="T2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107">
                  <a:moveTo>
                    <a:pt x="0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6" y="64"/>
                    <a:pt x="36" y="67"/>
                    <a:pt x="35" y="69"/>
                  </a:cubicBezTo>
                  <a:cubicBezTo>
                    <a:pt x="35" y="71"/>
                    <a:pt x="35" y="73"/>
                    <a:pt x="35" y="75"/>
                  </a:cubicBezTo>
                  <a:cubicBezTo>
                    <a:pt x="36" y="70"/>
                    <a:pt x="37" y="66"/>
                    <a:pt x="38" y="63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12" y="107"/>
                    <a:pt x="12" y="107"/>
                    <a:pt x="12" y="10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1" name="Freeform 33">
              <a:extLst>
                <a:ext uri="{FF2B5EF4-FFF2-40B4-BE49-F238E27FC236}">
                  <a16:creationId xmlns:a16="http://schemas.microsoft.com/office/drawing/2014/main" id="{F0985E35-EF15-8830-D6FA-97AE02DBD9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45763" y="4557713"/>
              <a:ext cx="412750" cy="411163"/>
            </a:xfrm>
            <a:custGeom>
              <a:avLst/>
              <a:gdLst>
                <a:gd name="T0" fmla="*/ 60 w 109"/>
                <a:gd name="T1" fmla="*/ 42 h 107"/>
                <a:gd name="T2" fmla="*/ 75 w 109"/>
                <a:gd name="T3" fmla="*/ 32 h 107"/>
                <a:gd name="T4" fmla="*/ 61 w 109"/>
                <a:gd name="T5" fmla="*/ 24 h 107"/>
                <a:gd name="T6" fmla="*/ 51 w 109"/>
                <a:gd name="T7" fmla="*/ 24 h 107"/>
                <a:gd name="T8" fmla="*/ 46 w 109"/>
                <a:gd name="T9" fmla="*/ 42 h 107"/>
                <a:gd name="T10" fmla="*/ 60 w 109"/>
                <a:gd name="T11" fmla="*/ 42 h 107"/>
                <a:gd name="T12" fmla="*/ 55 w 109"/>
                <a:gd name="T13" fmla="*/ 82 h 107"/>
                <a:gd name="T14" fmla="*/ 71 w 109"/>
                <a:gd name="T15" fmla="*/ 71 h 107"/>
                <a:gd name="T16" fmla="*/ 57 w 109"/>
                <a:gd name="T17" fmla="*/ 62 h 107"/>
                <a:gd name="T18" fmla="*/ 42 w 109"/>
                <a:gd name="T19" fmla="*/ 62 h 107"/>
                <a:gd name="T20" fmla="*/ 38 w 109"/>
                <a:gd name="T21" fmla="*/ 82 h 107"/>
                <a:gd name="T22" fmla="*/ 55 w 109"/>
                <a:gd name="T23" fmla="*/ 82 h 107"/>
                <a:gd name="T24" fmla="*/ 23 w 109"/>
                <a:gd name="T25" fmla="*/ 0 h 107"/>
                <a:gd name="T26" fmla="*/ 67 w 109"/>
                <a:gd name="T27" fmla="*/ 0 h 107"/>
                <a:gd name="T28" fmla="*/ 107 w 109"/>
                <a:gd name="T29" fmla="*/ 27 h 107"/>
                <a:gd name="T30" fmla="*/ 91 w 109"/>
                <a:gd name="T31" fmla="*/ 53 h 107"/>
                <a:gd name="T32" fmla="*/ 103 w 109"/>
                <a:gd name="T33" fmla="*/ 74 h 107"/>
                <a:gd name="T34" fmla="*/ 58 w 109"/>
                <a:gd name="T35" fmla="*/ 107 h 107"/>
                <a:gd name="T36" fmla="*/ 0 w 109"/>
                <a:gd name="T37" fmla="*/ 107 h 107"/>
                <a:gd name="T38" fmla="*/ 23 w 109"/>
                <a:gd name="T3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" h="107">
                  <a:moveTo>
                    <a:pt x="60" y="42"/>
                  </a:moveTo>
                  <a:cubicBezTo>
                    <a:pt x="70" y="42"/>
                    <a:pt x="75" y="40"/>
                    <a:pt x="75" y="32"/>
                  </a:cubicBezTo>
                  <a:cubicBezTo>
                    <a:pt x="76" y="25"/>
                    <a:pt x="71" y="24"/>
                    <a:pt x="6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46" y="42"/>
                    <a:pt x="46" y="42"/>
                    <a:pt x="46" y="42"/>
                  </a:cubicBezTo>
                  <a:lnTo>
                    <a:pt x="60" y="42"/>
                  </a:lnTo>
                  <a:close/>
                  <a:moveTo>
                    <a:pt x="55" y="82"/>
                  </a:moveTo>
                  <a:cubicBezTo>
                    <a:pt x="65" y="82"/>
                    <a:pt x="71" y="79"/>
                    <a:pt x="71" y="71"/>
                  </a:cubicBezTo>
                  <a:cubicBezTo>
                    <a:pt x="72" y="63"/>
                    <a:pt x="67" y="62"/>
                    <a:pt x="57" y="62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38" y="82"/>
                    <a:pt x="38" y="82"/>
                    <a:pt x="38" y="82"/>
                  </a:cubicBezTo>
                  <a:lnTo>
                    <a:pt x="55" y="82"/>
                  </a:lnTo>
                  <a:close/>
                  <a:moveTo>
                    <a:pt x="23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96" y="0"/>
                    <a:pt x="109" y="7"/>
                    <a:pt x="107" y="27"/>
                  </a:cubicBezTo>
                  <a:cubicBezTo>
                    <a:pt x="106" y="39"/>
                    <a:pt x="101" y="47"/>
                    <a:pt x="91" y="53"/>
                  </a:cubicBezTo>
                  <a:cubicBezTo>
                    <a:pt x="99" y="56"/>
                    <a:pt x="104" y="64"/>
                    <a:pt x="103" y="74"/>
                  </a:cubicBezTo>
                  <a:cubicBezTo>
                    <a:pt x="102" y="96"/>
                    <a:pt x="87" y="107"/>
                    <a:pt x="58" y="107"/>
                  </a:cubicBezTo>
                  <a:cubicBezTo>
                    <a:pt x="0" y="107"/>
                    <a:pt x="0" y="107"/>
                    <a:pt x="0" y="107"/>
                  </a:cubicBez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2" name="Freeform 34">
              <a:extLst>
                <a:ext uri="{FF2B5EF4-FFF2-40B4-BE49-F238E27FC236}">
                  <a16:creationId xmlns:a16="http://schemas.microsoft.com/office/drawing/2014/main" id="{5A07D494-6C1E-D5BA-81E2-946F7186F6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66300" y="4557713"/>
              <a:ext cx="427038" cy="411163"/>
            </a:xfrm>
            <a:custGeom>
              <a:avLst/>
              <a:gdLst>
                <a:gd name="T0" fmla="*/ 48 w 113"/>
                <a:gd name="T1" fmla="*/ 80 h 107"/>
                <a:gd name="T2" fmla="*/ 68 w 113"/>
                <a:gd name="T3" fmla="*/ 75 h 107"/>
                <a:gd name="T4" fmla="*/ 78 w 113"/>
                <a:gd name="T5" fmla="*/ 48 h 107"/>
                <a:gd name="T6" fmla="*/ 59 w 113"/>
                <a:gd name="T7" fmla="*/ 26 h 107"/>
                <a:gd name="T8" fmla="*/ 51 w 113"/>
                <a:gd name="T9" fmla="*/ 26 h 107"/>
                <a:gd name="T10" fmla="*/ 40 w 113"/>
                <a:gd name="T11" fmla="*/ 80 h 107"/>
                <a:gd name="T12" fmla="*/ 48 w 113"/>
                <a:gd name="T13" fmla="*/ 80 h 107"/>
                <a:gd name="T14" fmla="*/ 23 w 113"/>
                <a:gd name="T15" fmla="*/ 0 h 107"/>
                <a:gd name="T16" fmla="*/ 66 w 113"/>
                <a:gd name="T17" fmla="*/ 0 h 107"/>
                <a:gd name="T18" fmla="*/ 105 w 113"/>
                <a:gd name="T19" fmla="*/ 16 h 107"/>
                <a:gd name="T20" fmla="*/ 112 w 113"/>
                <a:gd name="T21" fmla="*/ 48 h 107"/>
                <a:gd name="T22" fmla="*/ 50 w 113"/>
                <a:gd name="T23" fmla="*/ 107 h 107"/>
                <a:gd name="T24" fmla="*/ 0 w 113"/>
                <a:gd name="T25" fmla="*/ 107 h 107"/>
                <a:gd name="T26" fmla="*/ 23 w 113"/>
                <a:gd name="T2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107">
                  <a:moveTo>
                    <a:pt x="48" y="80"/>
                  </a:moveTo>
                  <a:cubicBezTo>
                    <a:pt x="56" y="80"/>
                    <a:pt x="62" y="80"/>
                    <a:pt x="68" y="75"/>
                  </a:cubicBezTo>
                  <a:cubicBezTo>
                    <a:pt x="73" y="70"/>
                    <a:pt x="77" y="60"/>
                    <a:pt x="78" y="48"/>
                  </a:cubicBezTo>
                  <a:cubicBezTo>
                    <a:pt x="79" y="31"/>
                    <a:pt x="74" y="26"/>
                    <a:pt x="59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40" y="80"/>
                    <a:pt x="40" y="80"/>
                    <a:pt x="40" y="80"/>
                  </a:cubicBezTo>
                  <a:lnTo>
                    <a:pt x="48" y="80"/>
                  </a:lnTo>
                  <a:close/>
                  <a:moveTo>
                    <a:pt x="23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84" y="0"/>
                    <a:pt x="96" y="2"/>
                    <a:pt x="105" y="16"/>
                  </a:cubicBezTo>
                  <a:cubicBezTo>
                    <a:pt x="110" y="23"/>
                    <a:pt x="113" y="34"/>
                    <a:pt x="112" y="48"/>
                  </a:cubicBezTo>
                  <a:cubicBezTo>
                    <a:pt x="110" y="86"/>
                    <a:pt x="88" y="107"/>
                    <a:pt x="50" y="107"/>
                  </a:cubicBezTo>
                  <a:cubicBezTo>
                    <a:pt x="0" y="107"/>
                    <a:pt x="0" y="107"/>
                    <a:pt x="0" y="107"/>
                  </a:cubicBez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3" name="Freeform 35">
              <a:extLst>
                <a:ext uri="{FF2B5EF4-FFF2-40B4-BE49-F238E27FC236}">
                  <a16:creationId xmlns:a16="http://schemas.microsoft.com/office/drawing/2014/main" id="{96703BAA-C305-C4C8-9D48-0B7F2FA2FB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29712" y="4551363"/>
              <a:ext cx="360363" cy="622300"/>
            </a:xfrm>
            <a:custGeom>
              <a:avLst/>
              <a:gdLst>
                <a:gd name="T0" fmla="*/ 72 w 95"/>
                <a:gd name="T1" fmla="*/ 8 h 162"/>
                <a:gd name="T2" fmla="*/ 72 w 95"/>
                <a:gd name="T3" fmla="*/ 6 h 162"/>
                <a:gd name="T4" fmla="*/ 95 w 95"/>
                <a:gd name="T5" fmla="*/ 22 h 162"/>
                <a:gd name="T6" fmla="*/ 88 w 95"/>
                <a:gd name="T7" fmla="*/ 5 h 162"/>
                <a:gd name="T8" fmla="*/ 87 w 95"/>
                <a:gd name="T9" fmla="*/ 2 h 162"/>
                <a:gd name="T10" fmla="*/ 72 w 95"/>
                <a:gd name="T11" fmla="*/ 2 h 162"/>
                <a:gd name="T12" fmla="*/ 58 w 95"/>
                <a:gd name="T13" fmla="*/ 5 h 162"/>
                <a:gd name="T14" fmla="*/ 56 w 95"/>
                <a:gd name="T15" fmla="*/ 17 h 162"/>
                <a:gd name="T16" fmla="*/ 57 w 95"/>
                <a:gd name="T17" fmla="*/ 21 h 162"/>
                <a:gd name="T18" fmla="*/ 62 w 95"/>
                <a:gd name="T19" fmla="*/ 30 h 162"/>
                <a:gd name="T20" fmla="*/ 38 w 95"/>
                <a:gd name="T21" fmla="*/ 14 h 162"/>
                <a:gd name="T22" fmla="*/ 33 w 95"/>
                <a:gd name="T23" fmla="*/ 6 h 162"/>
                <a:gd name="T24" fmla="*/ 23 w 95"/>
                <a:gd name="T25" fmla="*/ 12 h 162"/>
                <a:gd name="T26" fmla="*/ 29 w 95"/>
                <a:gd name="T27" fmla="*/ 20 h 162"/>
                <a:gd name="T28" fmla="*/ 39 w 95"/>
                <a:gd name="T29" fmla="*/ 39 h 162"/>
                <a:gd name="T30" fmla="*/ 26 w 95"/>
                <a:gd name="T31" fmla="*/ 53 h 162"/>
                <a:gd name="T32" fmla="*/ 15 w 95"/>
                <a:gd name="T33" fmla="*/ 55 h 162"/>
                <a:gd name="T34" fmla="*/ 15 w 95"/>
                <a:gd name="T35" fmla="*/ 66 h 162"/>
                <a:gd name="T36" fmla="*/ 26 w 95"/>
                <a:gd name="T37" fmla="*/ 64 h 162"/>
                <a:gd name="T38" fmla="*/ 45 w 95"/>
                <a:gd name="T39" fmla="*/ 70 h 162"/>
                <a:gd name="T40" fmla="*/ 34 w 95"/>
                <a:gd name="T41" fmla="*/ 80 h 162"/>
                <a:gd name="T42" fmla="*/ 18 w 95"/>
                <a:gd name="T43" fmla="*/ 87 h 162"/>
                <a:gd name="T44" fmla="*/ 19 w 95"/>
                <a:gd name="T45" fmla="*/ 108 h 162"/>
                <a:gd name="T46" fmla="*/ 8 w 95"/>
                <a:gd name="T47" fmla="*/ 112 h 162"/>
                <a:gd name="T48" fmla="*/ 11 w 95"/>
                <a:gd name="T49" fmla="*/ 122 h 162"/>
                <a:gd name="T50" fmla="*/ 20 w 95"/>
                <a:gd name="T51" fmla="*/ 117 h 162"/>
                <a:gd name="T52" fmla="*/ 40 w 95"/>
                <a:gd name="T53" fmla="*/ 93 h 162"/>
                <a:gd name="T54" fmla="*/ 36 w 95"/>
                <a:gd name="T55" fmla="*/ 116 h 162"/>
                <a:gd name="T56" fmla="*/ 53 w 95"/>
                <a:gd name="T57" fmla="*/ 123 h 162"/>
                <a:gd name="T58" fmla="*/ 38 w 95"/>
                <a:gd name="T59" fmla="*/ 141 h 162"/>
                <a:gd name="T60" fmla="*/ 39 w 95"/>
                <a:gd name="T61" fmla="*/ 162 h 162"/>
                <a:gd name="T62" fmla="*/ 59 w 95"/>
                <a:gd name="T63" fmla="*/ 156 h 162"/>
                <a:gd name="T64" fmla="*/ 72 w 95"/>
                <a:gd name="T65" fmla="*/ 123 h 162"/>
                <a:gd name="T66" fmla="*/ 72 w 95"/>
                <a:gd name="T67" fmla="*/ 112 h 162"/>
                <a:gd name="T68" fmla="*/ 67 w 95"/>
                <a:gd name="T69" fmla="*/ 98 h 162"/>
                <a:gd name="T70" fmla="*/ 78 w 95"/>
                <a:gd name="T71" fmla="*/ 93 h 162"/>
                <a:gd name="T72" fmla="*/ 73 w 95"/>
                <a:gd name="T73" fmla="*/ 77 h 162"/>
                <a:gd name="T74" fmla="*/ 72 w 95"/>
                <a:gd name="T75" fmla="*/ 95 h 162"/>
                <a:gd name="T76" fmla="*/ 68 w 95"/>
                <a:gd name="T77" fmla="*/ 55 h 162"/>
                <a:gd name="T78" fmla="*/ 72 w 95"/>
                <a:gd name="T79" fmla="*/ 51 h 162"/>
                <a:gd name="T80" fmla="*/ 95 w 95"/>
                <a:gd name="T81" fmla="*/ 2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5" h="162">
                  <a:moveTo>
                    <a:pt x="74" y="6"/>
                  </a:moveTo>
                  <a:cubicBezTo>
                    <a:pt x="73" y="7"/>
                    <a:pt x="72" y="8"/>
                    <a:pt x="72" y="8"/>
                  </a:cubicBezTo>
                  <a:cubicBezTo>
                    <a:pt x="71" y="8"/>
                    <a:pt x="70" y="9"/>
                    <a:pt x="69" y="9"/>
                  </a:cubicBezTo>
                  <a:cubicBezTo>
                    <a:pt x="69" y="7"/>
                    <a:pt x="70" y="7"/>
                    <a:pt x="72" y="6"/>
                  </a:cubicBezTo>
                  <a:cubicBezTo>
                    <a:pt x="72" y="6"/>
                    <a:pt x="73" y="6"/>
                    <a:pt x="74" y="6"/>
                  </a:cubicBezTo>
                  <a:moveTo>
                    <a:pt x="95" y="22"/>
                  </a:moveTo>
                  <a:cubicBezTo>
                    <a:pt x="95" y="21"/>
                    <a:pt x="95" y="21"/>
                    <a:pt x="95" y="21"/>
                  </a:cubicBezTo>
                  <a:cubicBezTo>
                    <a:pt x="95" y="14"/>
                    <a:pt x="93" y="9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86" y="2"/>
                    <a:pt x="83" y="2"/>
                    <a:pt x="83" y="2"/>
                  </a:cubicBezTo>
                  <a:cubicBezTo>
                    <a:pt x="79" y="2"/>
                    <a:pt x="75" y="1"/>
                    <a:pt x="72" y="2"/>
                  </a:cubicBezTo>
                  <a:cubicBezTo>
                    <a:pt x="70" y="2"/>
                    <a:pt x="68" y="3"/>
                    <a:pt x="67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7" y="9"/>
                    <a:pt x="56" y="12"/>
                    <a:pt x="56" y="16"/>
                  </a:cubicBezTo>
                  <a:cubicBezTo>
                    <a:pt x="56" y="16"/>
                    <a:pt x="56" y="17"/>
                    <a:pt x="56" y="17"/>
                  </a:cubicBezTo>
                  <a:cubicBezTo>
                    <a:pt x="60" y="14"/>
                    <a:pt x="66" y="20"/>
                    <a:pt x="63" y="22"/>
                  </a:cubicBezTo>
                  <a:cubicBezTo>
                    <a:pt x="60" y="23"/>
                    <a:pt x="59" y="22"/>
                    <a:pt x="57" y="21"/>
                  </a:cubicBezTo>
                  <a:cubicBezTo>
                    <a:pt x="56" y="28"/>
                    <a:pt x="60" y="28"/>
                    <a:pt x="65" y="27"/>
                  </a:cubicBezTo>
                  <a:cubicBezTo>
                    <a:pt x="64" y="30"/>
                    <a:pt x="64" y="30"/>
                    <a:pt x="62" y="30"/>
                  </a:cubicBezTo>
                  <a:cubicBezTo>
                    <a:pt x="56" y="30"/>
                    <a:pt x="53" y="30"/>
                    <a:pt x="48" y="32"/>
                  </a:cubicBezTo>
                  <a:cubicBezTo>
                    <a:pt x="44" y="26"/>
                    <a:pt x="38" y="18"/>
                    <a:pt x="38" y="14"/>
                  </a:cubicBezTo>
                  <a:cubicBezTo>
                    <a:pt x="44" y="11"/>
                    <a:pt x="41" y="6"/>
                    <a:pt x="44" y="5"/>
                  </a:cubicBezTo>
                  <a:cubicBezTo>
                    <a:pt x="39" y="5"/>
                    <a:pt x="38" y="1"/>
                    <a:pt x="33" y="6"/>
                  </a:cubicBezTo>
                  <a:cubicBezTo>
                    <a:pt x="31" y="0"/>
                    <a:pt x="26" y="3"/>
                    <a:pt x="23" y="2"/>
                  </a:cubicBezTo>
                  <a:cubicBezTo>
                    <a:pt x="25" y="5"/>
                    <a:pt x="20" y="7"/>
                    <a:pt x="23" y="12"/>
                  </a:cubicBezTo>
                  <a:cubicBezTo>
                    <a:pt x="16" y="14"/>
                    <a:pt x="21" y="18"/>
                    <a:pt x="18" y="23"/>
                  </a:cubicBezTo>
                  <a:cubicBezTo>
                    <a:pt x="22" y="21"/>
                    <a:pt x="23" y="24"/>
                    <a:pt x="29" y="20"/>
                  </a:cubicBezTo>
                  <a:cubicBezTo>
                    <a:pt x="30" y="27"/>
                    <a:pt x="24" y="36"/>
                    <a:pt x="30" y="42"/>
                  </a:cubicBezTo>
                  <a:cubicBezTo>
                    <a:pt x="33" y="39"/>
                    <a:pt x="37" y="36"/>
                    <a:pt x="39" y="39"/>
                  </a:cubicBezTo>
                  <a:cubicBezTo>
                    <a:pt x="38" y="42"/>
                    <a:pt x="37" y="42"/>
                    <a:pt x="36" y="49"/>
                  </a:cubicBezTo>
                  <a:cubicBezTo>
                    <a:pt x="34" y="50"/>
                    <a:pt x="30" y="53"/>
                    <a:pt x="26" y="53"/>
                  </a:cubicBezTo>
                  <a:cubicBezTo>
                    <a:pt x="27" y="46"/>
                    <a:pt x="21" y="49"/>
                    <a:pt x="21" y="45"/>
                  </a:cubicBezTo>
                  <a:cubicBezTo>
                    <a:pt x="19" y="50"/>
                    <a:pt x="15" y="49"/>
                    <a:pt x="15" y="55"/>
                  </a:cubicBezTo>
                  <a:cubicBezTo>
                    <a:pt x="9" y="56"/>
                    <a:pt x="10" y="60"/>
                    <a:pt x="6" y="62"/>
                  </a:cubicBezTo>
                  <a:cubicBezTo>
                    <a:pt x="9" y="63"/>
                    <a:pt x="9" y="68"/>
                    <a:pt x="15" y="66"/>
                  </a:cubicBezTo>
                  <a:cubicBezTo>
                    <a:pt x="12" y="72"/>
                    <a:pt x="18" y="70"/>
                    <a:pt x="19" y="75"/>
                  </a:cubicBezTo>
                  <a:cubicBezTo>
                    <a:pt x="21" y="71"/>
                    <a:pt x="24" y="72"/>
                    <a:pt x="26" y="64"/>
                  </a:cubicBezTo>
                  <a:cubicBezTo>
                    <a:pt x="31" y="68"/>
                    <a:pt x="33" y="68"/>
                    <a:pt x="38" y="63"/>
                  </a:cubicBezTo>
                  <a:cubicBezTo>
                    <a:pt x="39" y="64"/>
                    <a:pt x="42" y="68"/>
                    <a:pt x="45" y="70"/>
                  </a:cubicBezTo>
                  <a:cubicBezTo>
                    <a:pt x="49" y="72"/>
                    <a:pt x="50" y="77"/>
                    <a:pt x="47" y="81"/>
                  </a:cubicBezTo>
                  <a:cubicBezTo>
                    <a:pt x="42" y="86"/>
                    <a:pt x="36" y="82"/>
                    <a:pt x="34" y="80"/>
                  </a:cubicBezTo>
                  <a:cubicBezTo>
                    <a:pt x="33" y="79"/>
                    <a:pt x="30" y="74"/>
                    <a:pt x="28" y="74"/>
                  </a:cubicBezTo>
                  <a:cubicBezTo>
                    <a:pt x="22" y="74"/>
                    <a:pt x="17" y="82"/>
                    <a:pt x="18" y="87"/>
                  </a:cubicBezTo>
                  <a:cubicBezTo>
                    <a:pt x="19" y="91"/>
                    <a:pt x="22" y="91"/>
                    <a:pt x="23" y="93"/>
                  </a:cubicBezTo>
                  <a:cubicBezTo>
                    <a:pt x="26" y="95"/>
                    <a:pt x="22" y="104"/>
                    <a:pt x="19" y="108"/>
                  </a:cubicBezTo>
                  <a:cubicBezTo>
                    <a:pt x="18" y="102"/>
                    <a:pt x="12" y="105"/>
                    <a:pt x="12" y="101"/>
                  </a:cubicBezTo>
                  <a:cubicBezTo>
                    <a:pt x="10" y="107"/>
                    <a:pt x="7" y="106"/>
                    <a:pt x="8" y="112"/>
                  </a:cubicBezTo>
                  <a:cubicBezTo>
                    <a:pt x="0" y="114"/>
                    <a:pt x="3" y="120"/>
                    <a:pt x="1" y="123"/>
                  </a:cubicBezTo>
                  <a:cubicBezTo>
                    <a:pt x="6" y="120"/>
                    <a:pt x="4" y="125"/>
                    <a:pt x="11" y="122"/>
                  </a:cubicBezTo>
                  <a:cubicBezTo>
                    <a:pt x="8" y="127"/>
                    <a:pt x="15" y="125"/>
                    <a:pt x="17" y="128"/>
                  </a:cubicBezTo>
                  <a:cubicBezTo>
                    <a:pt x="17" y="124"/>
                    <a:pt x="21" y="124"/>
                    <a:pt x="20" y="117"/>
                  </a:cubicBezTo>
                  <a:cubicBezTo>
                    <a:pt x="31" y="111"/>
                    <a:pt x="35" y="110"/>
                    <a:pt x="43" y="100"/>
                  </a:cubicBezTo>
                  <a:cubicBezTo>
                    <a:pt x="39" y="100"/>
                    <a:pt x="38" y="98"/>
                    <a:pt x="40" y="93"/>
                  </a:cubicBezTo>
                  <a:cubicBezTo>
                    <a:pt x="44" y="96"/>
                    <a:pt x="47" y="97"/>
                    <a:pt x="53" y="94"/>
                  </a:cubicBezTo>
                  <a:cubicBezTo>
                    <a:pt x="51" y="106"/>
                    <a:pt x="44" y="112"/>
                    <a:pt x="36" y="116"/>
                  </a:cubicBezTo>
                  <a:cubicBezTo>
                    <a:pt x="35" y="122"/>
                    <a:pt x="38" y="127"/>
                    <a:pt x="42" y="128"/>
                  </a:cubicBezTo>
                  <a:cubicBezTo>
                    <a:pt x="46" y="129"/>
                    <a:pt x="49" y="126"/>
                    <a:pt x="53" y="123"/>
                  </a:cubicBezTo>
                  <a:cubicBezTo>
                    <a:pt x="55" y="128"/>
                    <a:pt x="52" y="137"/>
                    <a:pt x="48" y="143"/>
                  </a:cubicBezTo>
                  <a:cubicBezTo>
                    <a:pt x="45" y="138"/>
                    <a:pt x="40" y="142"/>
                    <a:pt x="38" y="141"/>
                  </a:cubicBezTo>
                  <a:cubicBezTo>
                    <a:pt x="39" y="145"/>
                    <a:pt x="34" y="148"/>
                    <a:pt x="41" y="151"/>
                  </a:cubicBezTo>
                  <a:cubicBezTo>
                    <a:pt x="36" y="155"/>
                    <a:pt x="41" y="157"/>
                    <a:pt x="39" y="162"/>
                  </a:cubicBezTo>
                  <a:cubicBezTo>
                    <a:pt x="42" y="158"/>
                    <a:pt x="47" y="161"/>
                    <a:pt x="49" y="155"/>
                  </a:cubicBezTo>
                  <a:cubicBezTo>
                    <a:pt x="51" y="160"/>
                    <a:pt x="56" y="156"/>
                    <a:pt x="59" y="156"/>
                  </a:cubicBezTo>
                  <a:cubicBezTo>
                    <a:pt x="58" y="153"/>
                    <a:pt x="62" y="150"/>
                    <a:pt x="55" y="147"/>
                  </a:cubicBezTo>
                  <a:cubicBezTo>
                    <a:pt x="62" y="140"/>
                    <a:pt x="69" y="131"/>
                    <a:pt x="72" y="123"/>
                  </a:cubicBezTo>
                  <a:cubicBezTo>
                    <a:pt x="73" y="118"/>
                    <a:pt x="73" y="114"/>
                    <a:pt x="73" y="110"/>
                  </a:cubicBezTo>
                  <a:cubicBezTo>
                    <a:pt x="72" y="111"/>
                    <a:pt x="72" y="111"/>
                    <a:pt x="72" y="112"/>
                  </a:cubicBezTo>
                  <a:cubicBezTo>
                    <a:pt x="66" y="118"/>
                    <a:pt x="61" y="115"/>
                    <a:pt x="62" y="110"/>
                  </a:cubicBezTo>
                  <a:cubicBezTo>
                    <a:pt x="63" y="107"/>
                    <a:pt x="65" y="102"/>
                    <a:pt x="67" y="98"/>
                  </a:cubicBezTo>
                  <a:cubicBezTo>
                    <a:pt x="68" y="99"/>
                    <a:pt x="70" y="100"/>
                    <a:pt x="72" y="100"/>
                  </a:cubicBezTo>
                  <a:cubicBezTo>
                    <a:pt x="74" y="100"/>
                    <a:pt x="77" y="97"/>
                    <a:pt x="78" y="93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68" y="56"/>
                    <a:pt x="71" y="73"/>
                    <a:pt x="73" y="77"/>
                  </a:cubicBezTo>
                  <a:cubicBezTo>
                    <a:pt x="74" y="81"/>
                    <a:pt x="76" y="85"/>
                    <a:pt x="75" y="89"/>
                  </a:cubicBezTo>
                  <a:cubicBezTo>
                    <a:pt x="74" y="93"/>
                    <a:pt x="73" y="95"/>
                    <a:pt x="72" y="95"/>
                  </a:cubicBezTo>
                  <a:cubicBezTo>
                    <a:pt x="70" y="96"/>
                    <a:pt x="68" y="94"/>
                    <a:pt x="69" y="92"/>
                  </a:cubicBezTo>
                  <a:cubicBezTo>
                    <a:pt x="71" y="78"/>
                    <a:pt x="70" y="61"/>
                    <a:pt x="68" y="55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1" y="51"/>
                    <a:pt x="71" y="51"/>
                    <a:pt x="72" y="51"/>
                  </a:cubicBezTo>
                  <a:cubicBezTo>
                    <a:pt x="73" y="52"/>
                    <a:pt x="74" y="51"/>
                    <a:pt x="76" y="53"/>
                  </a:cubicBezTo>
                  <a:cubicBezTo>
                    <a:pt x="87" y="46"/>
                    <a:pt x="95" y="34"/>
                    <a:pt x="9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4" name="Freeform 36">
              <a:extLst>
                <a:ext uri="{FF2B5EF4-FFF2-40B4-BE49-F238E27FC236}">
                  <a16:creationId xmlns:a16="http://schemas.microsoft.com/office/drawing/2014/main" id="{A33BE068-E28C-682F-651A-9EB03AAC74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61513" y="5087938"/>
              <a:ext cx="52388" cy="53975"/>
            </a:xfrm>
            <a:custGeom>
              <a:avLst/>
              <a:gdLst>
                <a:gd name="T0" fmla="*/ 2 w 14"/>
                <a:gd name="T1" fmla="*/ 12 h 14"/>
                <a:gd name="T2" fmla="*/ 6 w 14"/>
                <a:gd name="T3" fmla="*/ 12 h 14"/>
                <a:gd name="T4" fmla="*/ 11 w 14"/>
                <a:gd name="T5" fmla="*/ 7 h 14"/>
                <a:gd name="T6" fmla="*/ 8 w 14"/>
                <a:gd name="T7" fmla="*/ 2 h 14"/>
                <a:gd name="T8" fmla="*/ 4 w 14"/>
                <a:gd name="T9" fmla="*/ 2 h 14"/>
                <a:gd name="T10" fmla="*/ 2 w 14"/>
                <a:gd name="T11" fmla="*/ 12 h 14"/>
                <a:gd name="T12" fmla="*/ 3 w 14"/>
                <a:gd name="T13" fmla="*/ 0 h 14"/>
                <a:gd name="T14" fmla="*/ 8 w 14"/>
                <a:gd name="T15" fmla="*/ 0 h 14"/>
                <a:gd name="T16" fmla="*/ 13 w 14"/>
                <a:gd name="T17" fmla="*/ 7 h 14"/>
                <a:gd name="T18" fmla="*/ 5 w 14"/>
                <a:gd name="T19" fmla="*/ 14 h 14"/>
                <a:gd name="T20" fmla="*/ 0 w 14"/>
                <a:gd name="T21" fmla="*/ 14 h 14"/>
                <a:gd name="T22" fmla="*/ 3 w 14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14">
                  <a:moveTo>
                    <a:pt x="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10" y="10"/>
                    <a:pt x="11" y="7"/>
                  </a:cubicBezTo>
                  <a:cubicBezTo>
                    <a:pt x="12" y="3"/>
                    <a:pt x="10" y="2"/>
                    <a:pt x="8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2" y="12"/>
                  </a:lnTo>
                  <a:close/>
                  <a:moveTo>
                    <a:pt x="3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4" y="3"/>
                    <a:pt x="13" y="7"/>
                  </a:cubicBezTo>
                  <a:cubicBezTo>
                    <a:pt x="12" y="10"/>
                    <a:pt x="10" y="14"/>
                    <a:pt x="5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5" name="Freeform 37">
              <a:extLst>
                <a:ext uri="{FF2B5EF4-FFF2-40B4-BE49-F238E27FC236}">
                  <a16:creationId xmlns:a16="http://schemas.microsoft.com/office/drawing/2014/main" id="{48EC0E1F-B039-C384-4311-99114B896E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13900" y="5087938"/>
              <a:ext cx="53975" cy="53975"/>
            </a:xfrm>
            <a:custGeom>
              <a:avLst/>
              <a:gdLst>
                <a:gd name="T0" fmla="*/ 3 w 14"/>
                <a:gd name="T1" fmla="*/ 6 h 14"/>
                <a:gd name="T2" fmla="*/ 8 w 14"/>
                <a:gd name="T3" fmla="*/ 6 h 14"/>
                <a:gd name="T4" fmla="*/ 11 w 14"/>
                <a:gd name="T5" fmla="*/ 4 h 14"/>
                <a:gd name="T6" fmla="*/ 9 w 14"/>
                <a:gd name="T7" fmla="*/ 2 h 14"/>
                <a:gd name="T8" fmla="*/ 4 w 14"/>
                <a:gd name="T9" fmla="*/ 2 h 14"/>
                <a:gd name="T10" fmla="*/ 3 w 14"/>
                <a:gd name="T11" fmla="*/ 6 h 14"/>
                <a:gd name="T12" fmla="*/ 2 w 14"/>
                <a:gd name="T13" fmla="*/ 14 h 14"/>
                <a:gd name="T14" fmla="*/ 0 w 14"/>
                <a:gd name="T15" fmla="*/ 14 h 14"/>
                <a:gd name="T16" fmla="*/ 3 w 14"/>
                <a:gd name="T17" fmla="*/ 0 h 14"/>
                <a:gd name="T18" fmla="*/ 9 w 14"/>
                <a:gd name="T19" fmla="*/ 0 h 14"/>
                <a:gd name="T20" fmla="*/ 13 w 14"/>
                <a:gd name="T21" fmla="*/ 4 h 14"/>
                <a:gd name="T22" fmla="*/ 10 w 14"/>
                <a:gd name="T23" fmla="*/ 7 h 14"/>
                <a:gd name="T24" fmla="*/ 11 w 14"/>
                <a:gd name="T25" fmla="*/ 10 h 14"/>
                <a:gd name="T26" fmla="*/ 11 w 14"/>
                <a:gd name="T27" fmla="*/ 12 h 14"/>
                <a:gd name="T28" fmla="*/ 11 w 14"/>
                <a:gd name="T29" fmla="*/ 14 h 14"/>
                <a:gd name="T30" fmla="*/ 11 w 14"/>
                <a:gd name="T31" fmla="*/ 14 h 14"/>
                <a:gd name="T32" fmla="*/ 9 w 14"/>
                <a:gd name="T33" fmla="*/ 14 h 14"/>
                <a:gd name="T34" fmla="*/ 9 w 14"/>
                <a:gd name="T35" fmla="*/ 10 h 14"/>
                <a:gd name="T36" fmla="*/ 8 w 14"/>
                <a:gd name="T37" fmla="*/ 8 h 14"/>
                <a:gd name="T38" fmla="*/ 3 w 14"/>
                <a:gd name="T39" fmla="*/ 8 h 14"/>
                <a:gd name="T40" fmla="*/ 2 w 14"/>
                <a:gd name="T4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4">
                  <a:moveTo>
                    <a:pt x="3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11" y="6"/>
                    <a:pt x="11" y="4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2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4" y="1"/>
                    <a:pt x="13" y="4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1" y="7"/>
                    <a:pt x="12" y="8"/>
                    <a:pt x="11" y="1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3"/>
                    <a:pt x="9" y="11"/>
                    <a:pt x="9" y="10"/>
                  </a:cubicBezTo>
                  <a:cubicBezTo>
                    <a:pt x="10" y="9"/>
                    <a:pt x="10" y="8"/>
                    <a:pt x="8" y="8"/>
                  </a:cubicBezTo>
                  <a:cubicBezTo>
                    <a:pt x="3" y="8"/>
                    <a:pt x="3" y="8"/>
                    <a:pt x="3" y="8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6" name="Freeform 38">
              <a:extLst>
                <a:ext uri="{FF2B5EF4-FFF2-40B4-BE49-F238E27FC236}">
                  <a16:creationId xmlns:a16="http://schemas.microsoft.com/office/drawing/2014/main" id="{6AC71304-6982-B140-F12B-98D67B25D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7875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28 w 31"/>
                <a:gd name="T9" fmla="*/ 5 h 34"/>
                <a:gd name="T10" fmla="*/ 9 w 31"/>
                <a:gd name="T11" fmla="*/ 5 h 34"/>
                <a:gd name="T12" fmla="*/ 7 w 31"/>
                <a:gd name="T13" fmla="*/ 15 h 34"/>
                <a:gd name="T14" fmla="*/ 26 w 31"/>
                <a:gd name="T15" fmla="*/ 15 h 34"/>
                <a:gd name="T16" fmla="*/ 24 w 31"/>
                <a:gd name="T17" fmla="*/ 20 h 34"/>
                <a:gd name="T18" fmla="*/ 7 w 31"/>
                <a:gd name="T19" fmla="*/ 20 h 34"/>
                <a:gd name="T20" fmla="*/ 5 w 31"/>
                <a:gd name="T21" fmla="*/ 29 h 34"/>
                <a:gd name="T22" fmla="*/ 24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28" y="5"/>
                  </a:lnTo>
                  <a:lnTo>
                    <a:pt x="9" y="5"/>
                  </a:lnTo>
                  <a:lnTo>
                    <a:pt x="7" y="15"/>
                  </a:lnTo>
                  <a:lnTo>
                    <a:pt x="26" y="15"/>
                  </a:lnTo>
                  <a:lnTo>
                    <a:pt x="24" y="20"/>
                  </a:lnTo>
                  <a:lnTo>
                    <a:pt x="7" y="20"/>
                  </a:lnTo>
                  <a:lnTo>
                    <a:pt x="5" y="29"/>
                  </a:lnTo>
                  <a:lnTo>
                    <a:pt x="24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7" name="Freeform 39">
              <a:extLst>
                <a:ext uri="{FF2B5EF4-FFF2-40B4-BE49-F238E27FC236}">
                  <a16:creationId xmlns:a16="http://schemas.microsoft.com/office/drawing/2014/main" id="{37A9A734-F3DA-1107-3244-034CF15D3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2325" y="5087938"/>
              <a:ext cx="50800" cy="53975"/>
            </a:xfrm>
            <a:custGeom>
              <a:avLst/>
              <a:gdLst>
                <a:gd name="T0" fmla="*/ 11 w 13"/>
                <a:gd name="T1" fmla="*/ 4 h 14"/>
                <a:gd name="T2" fmla="*/ 8 w 13"/>
                <a:gd name="T3" fmla="*/ 1 h 14"/>
                <a:gd name="T4" fmla="*/ 4 w 13"/>
                <a:gd name="T5" fmla="*/ 4 h 14"/>
                <a:gd name="T6" fmla="*/ 5 w 13"/>
                <a:gd name="T7" fmla="*/ 6 h 14"/>
                <a:gd name="T8" fmla="*/ 9 w 13"/>
                <a:gd name="T9" fmla="*/ 6 h 14"/>
                <a:gd name="T10" fmla="*/ 12 w 13"/>
                <a:gd name="T11" fmla="*/ 10 h 14"/>
                <a:gd name="T12" fmla="*/ 5 w 13"/>
                <a:gd name="T13" fmla="*/ 14 h 14"/>
                <a:gd name="T14" fmla="*/ 1 w 13"/>
                <a:gd name="T15" fmla="*/ 13 h 14"/>
                <a:gd name="T16" fmla="*/ 1 w 13"/>
                <a:gd name="T17" fmla="*/ 9 h 14"/>
                <a:gd name="T18" fmla="*/ 3 w 13"/>
                <a:gd name="T19" fmla="*/ 9 h 14"/>
                <a:gd name="T20" fmla="*/ 6 w 13"/>
                <a:gd name="T21" fmla="*/ 13 h 14"/>
                <a:gd name="T22" fmla="*/ 10 w 13"/>
                <a:gd name="T23" fmla="*/ 10 h 14"/>
                <a:gd name="T24" fmla="*/ 7 w 13"/>
                <a:gd name="T25" fmla="*/ 8 h 14"/>
                <a:gd name="T26" fmla="*/ 5 w 13"/>
                <a:gd name="T27" fmla="*/ 7 h 14"/>
                <a:gd name="T28" fmla="*/ 2 w 13"/>
                <a:gd name="T29" fmla="*/ 4 h 14"/>
                <a:gd name="T30" fmla="*/ 8 w 13"/>
                <a:gd name="T31" fmla="*/ 0 h 14"/>
                <a:gd name="T32" fmla="*/ 12 w 13"/>
                <a:gd name="T33" fmla="*/ 4 h 14"/>
                <a:gd name="T34" fmla="*/ 11 w 13"/>
                <a:gd name="T3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14">
                  <a:moveTo>
                    <a:pt x="11" y="4"/>
                  </a:moveTo>
                  <a:cubicBezTo>
                    <a:pt x="11" y="2"/>
                    <a:pt x="9" y="1"/>
                    <a:pt x="8" y="1"/>
                  </a:cubicBezTo>
                  <a:cubicBezTo>
                    <a:pt x="7" y="1"/>
                    <a:pt x="5" y="2"/>
                    <a:pt x="4" y="4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1" y="7"/>
                    <a:pt x="12" y="8"/>
                    <a:pt x="12" y="10"/>
                  </a:cubicBezTo>
                  <a:cubicBezTo>
                    <a:pt x="11" y="13"/>
                    <a:pt x="8" y="14"/>
                    <a:pt x="5" y="14"/>
                  </a:cubicBezTo>
                  <a:cubicBezTo>
                    <a:pt x="3" y="14"/>
                    <a:pt x="2" y="14"/>
                    <a:pt x="1" y="13"/>
                  </a:cubicBezTo>
                  <a:cubicBezTo>
                    <a:pt x="0" y="12"/>
                    <a:pt x="0" y="11"/>
                    <a:pt x="1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2"/>
                    <a:pt x="4" y="13"/>
                    <a:pt x="6" y="13"/>
                  </a:cubicBezTo>
                  <a:cubicBezTo>
                    <a:pt x="7" y="13"/>
                    <a:pt x="9" y="12"/>
                    <a:pt x="10" y="10"/>
                  </a:cubicBezTo>
                  <a:cubicBezTo>
                    <a:pt x="10" y="9"/>
                    <a:pt x="9" y="8"/>
                    <a:pt x="7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2" y="6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3" y="0"/>
                    <a:pt x="13" y="3"/>
                    <a:pt x="12" y="4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8" name="Freeform 40">
              <a:extLst>
                <a:ext uri="{FF2B5EF4-FFF2-40B4-BE49-F238E27FC236}">
                  <a16:creationId xmlns:a16="http://schemas.microsoft.com/office/drawing/2014/main" id="{A18E489A-2B2D-86D4-8E2C-06FD185B25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63125" y="5087938"/>
              <a:ext cx="52388" cy="53975"/>
            </a:xfrm>
            <a:custGeom>
              <a:avLst/>
              <a:gdLst>
                <a:gd name="T0" fmla="*/ 2 w 14"/>
                <a:gd name="T1" fmla="*/ 12 h 14"/>
                <a:gd name="T2" fmla="*/ 6 w 14"/>
                <a:gd name="T3" fmla="*/ 12 h 14"/>
                <a:gd name="T4" fmla="*/ 11 w 14"/>
                <a:gd name="T5" fmla="*/ 7 h 14"/>
                <a:gd name="T6" fmla="*/ 8 w 14"/>
                <a:gd name="T7" fmla="*/ 2 h 14"/>
                <a:gd name="T8" fmla="*/ 5 w 14"/>
                <a:gd name="T9" fmla="*/ 2 h 14"/>
                <a:gd name="T10" fmla="*/ 2 w 14"/>
                <a:gd name="T11" fmla="*/ 12 h 14"/>
                <a:gd name="T12" fmla="*/ 3 w 14"/>
                <a:gd name="T13" fmla="*/ 0 h 14"/>
                <a:gd name="T14" fmla="*/ 9 w 14"/>
                <a:gd name="T15" fmla="*/ 0 h 14"/>
                <a:gd name="T16" fmla="*/ 13 w 14"/>
                <a:gd name="T17" fmla="*/ 7 h 14"/>
                <a:gd name="T18" fmla="*/ 6 w 14"/>
                <a:gd name="T19" fmla="*/ 14 h 14"/>
                <a:gd name="T20" fmla="*/ 0 w 14"/>
                <a:gd name="T21" fmla="*/ 14 h 14"/>
                <a:gd name="T22" fmla="*/ 3 w 14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14">
                  <a:moveTo>
                    <a:pt x="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10" y="10"/>
                    <a:pt x="11" y="7"/>
                  </a:cubicBezTo>
                  <a:cubicBezTo>
                    <a:pt x="12" y="3"/>
                    <a:pt x="11" y="2"/>
                    <a:pt x="8" y="2"/>
                  </a:cubicBezTo>
                  <a:cubicBezTo>
                    <a:pt x="5" y="2"/>
                    <a:pt x="5" y="2"/>
                    <a:pt x="5" y="2"/>
                  </a:cubicBezTo>
                  <a:lnTo>
                    <a:pt x="2" y="12"/>
                  </a:lnTo>
                  <a:close/>
                  <a:moveTo>
                    <a:pt x="3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2" y="0"/>
                    <a:pt x="14" y="3"/>
                    <a:pt x="13" y="7"/>
                  </a:cubicBezTo>
                  <a:cubicBezTo>
                    <a:pt x="12" y="10"/>
                    <a:pt x="10" y="14"/>
                    <a:pt x="6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9" name="Freeform 41">
              <a:extLst>
                <a:ext uri="{FF2B5EF4-FFF2-40B4-BE49-F238E27FC236}">
                  <a16:creationId xmlns:a16="http://schemas.microsoft.com/office/drawing/2014/main" id="{FB73A2D7-D132-8C31-45CB-410C3F070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513" y="5087938"/>
              <a:ext cx="52388" cy="53975"/>
            </a:xfrm>
            <a:custGeom>
              <a:avLst/>
              <a:gdLst>
                <a:gd name="T0" fmla="*/ 29 w 33"/>
                <a:gd name="T1" fmla="*/ 0 h 34"/>
                <a:gd name="T2" fmla="*/ 33 w 33"/>
                <a:gd name="T3" fmla="*/ 0 h 34"/>
                <a:gd name="T4" fmla="*/ 26 w 33"/>
                <a:gd name="T5" fmla="*/ 34 h 34"/>
                <a:gd name="T6" fmla="*/ 21 w 33"/>
                <a:gd name="T7" fmla="*/ 34 h 34"/>
                <a:gd name="T8" fmla="*/ 9 w 33"/>
                <a:gd name="T9" fmla="*/ 8 h 34"/>
                <a:gd name="T10" fmla="*/ 9 w 33"/>
                <a:gd name="T11" fmla="*/ 8 h 34"/>
                <a:gd name="T12" fmla="*/ 5 w 33"/>
                <a:gd name="T13" fmla="*/ 34 h 34"/>
                <a:gd name="T14" fmla="*/ 0 w 33"/>
                <a:gd name="T15" fmla="*/ 34 h 34"/>
                <a:gd name="T16" fmla="*/ 7 w 33"/>
                <a:gd name="T17" fmla="*/ 0 h 34"/>
                <a:gd name="T18" fmla="*/ 12 w 33"/>
                <a:gd name="T19" fmla="*/ 0 h 34"/>
                <a:gd name="T20" fmla="*/ 24 w 33"/>
                <a:gd name="T21" fmla="*/ 27 h 34"/>
                <a:gd name="T22" fmla="*/ 24 w 33"/>
                <a:gd name="T23" fmla="*/ 27 h 34"/>
                <a:gd name="T24" fmla="*/ 29 w 33"/>
                <a:gd name="T2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4">
                  <a:moveTo>
                    <a:pt x="29" y="0"/>
                  </a:moveTo>
                  <a:lnTo>
                    <a:pt x="33" y="0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9" y="8"/>
                  </a:lnTo>
                  <a:lnTo>
                    <a:pt x="9" y="8"/>
                  </a:lnTo>
                  <a:lnTo>
                    <a:pt x="5" y="34"/>
                  </a:lnTo>
                  <a:lnTo>
                    <a:pt x="0" y="3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0" name="Freeform 42">
              <a:extLst>
                <a:ext uri="{FF2B5EF4-FFF2-40B4-BE49-F238E27FC236}">
                  <a16:creationId xmlns:a16="http://schemas.microsoft.com/office/drawing/2014/main" id="{C3C05B76-C697-AAAD-7591-8EE962E3D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7900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31 w 31"/>
                <a:gd name="T9" fmla="*/ 5 h 34"/>
                <a:gd name="T10" fmla="*/ 10 w 31"/>
                <a:gd name="T11" fmla="*/ 5 h 34"/>
                <a:gd name="T12" fmla="*/ 10 w 31"/>
                <a:gd name="T13" fmla="*/ 15 h 34"/>
                <a:gd name="T14" fmla="*/ 27 w 31"/>
                <a:gd name="T15" fmla="*/ 15 h 34"/>
                <a:gd name="T16" fmla="*/ 27 w 31"/>
                <a:gd name="T17" fmla="*/ 20 h 34"/>
                <a:gd name="T18" fmla="*/ 7 w 31"/>
                <a:gd name="T19" fmla="*/ 20 h 34"/>
                <a:gd name="T20" fmla="*/ 5 w 31"/>
                <a:gd name="T21" fmla="*/ 29 h 34"/>
                <a:gd name="T22" fmla="*/ 27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10" y="5"/>
                  </a:lnTo>
                  <a:lnTo>
                    <a:pt x="10" y="15"/>
                  </a:lnTo>
                  <a:lnTo>
                    <a:pt x="27" y="15"/>
                  </a:lnTo>
                  <a:lnTo>
                    <a:pt x="27" y="20"/>
                  </a:lnTo>
                  <a:lnTo>
                    <a:pt x="7" y="20"/>
                  </a:lnTo>
                  <a:lnTo>
                    <a:pt x="5" y="29"/>
                  </a:lnTo>
                  <a:lnTo>
                    <a:pt x="27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1" name="Freeform 43">
              <a:extLst>
                <a:ext uri="{FF2B5EF4-FFF2-40B4-BE49-F238E27FC236}">
                  <a16:creationId xmlns:a16="http://schemas.microsoft.com/office/drawing/2014/main" id="{85BC0E39-E2DD-E917-6F66-49CAE9C7A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17113" y="5087938"/>
              <a:ext cx="53975" cy="53975"/>
            </a:xfrm>
            <a:custGeom>
              <a:avLst/>
              <a:gdLst>
                <a:gd name="T0" fmla="*/ 3 w 14"/>
                <a:gd name="T1" fmla="*/ 6 h 14"/>
                <a:gd name="T2" fmla="*/ 8 w 14"/>
                <a:gd name="T3" fmla="*/ 6 h 14"/>
                <a:gd name="T4" fmla="*/ 11 w 14"/>
                <a:gd name="T5" fmla="*/ 4 h 14"/>
                <a:gd name="T6" fmla="*/ 9 w 14"/>
                <a:gd name="T7" fmla="*/ 2 h 14"/>
                <a:gd name="T8" fmla="*/ 4 w 14"/>
                <a:gd name="T9" fmla="*/ 2 h 14"/>
                <a:gd name="T10" fmla="*/ 3 w 14"/>
                <a:gd name="T11" fmla="*/ 6 h 14"/>
                <a:gd name="T12" fmla="*/ 2 w 14"/>
                <a:gd name="T13" fmla="*/ 14 h 14"/>
                <a:gd name="T14" fmla="*/ 0 w 14"/>
                <a:gd name="T15" fmla="*/ 14 h 14"/>
                <a:gd name="T16" fmla="*/ 3 w 14"/>
                <a:gd name="T17" fmla="*/ 0 h 14"/>
                <a:gd name="T18" fmla="*/ 9 w 14"/>
                <a:gd name="T19" fmla="*/ 0 h 14"/>
                <a:gd name="T20" fmla="*/ 13 w 14"/>
                <a:gd name="T21" fmla="*/ 4 h 14"/>
                <a:gd name="T22" fmla="*/ 10 w 14"/>
                <a:gd name="T23" fmla="*/ 7 h 14"/>
                <a:gd name="T24" fmla="*/ 11 w 14"/>
                <a:gd name="T25" fmla="*/ 10 h 14"/>
                <a:gd name="T26" fmla="*/ 11 w 14"/>
                <a:gd name="T27" fmla="*/ 12 h 14"/>
                <a:gd name="T28" fmla="*/ 11 w 14"/>
                <a:gd name="T29" fmla="*/ 14 h 14"/>
                <a:gd name="T30" fmla="*/ 11 w 14"/>
                <a:gd name="T31" fmla="*/ 14 h 14"/>
                <a:gd name="T32" fmla="*/ 9 w 14"/>
                <a:gd name="T33" fmla="*/ 14 h 14"/>
                <a:gd name="T34" fmla="*/ 9 w 14"/>
                <a:gd name="T35" fmla="*/ 10 h 14"/>
                <a:gd name="T36" fmla="*/ 7 w 14"/>
                <a:gd name="T37" fmla="*/ 8 h 14"/>
                <a:gd name="T38" fmla="*/ 3 w 14"/>
                <a:gd name="T39" fmla="*/ 8 h 14"/>
                <a:gd name="T40" fmla="*/ 2 w 14"/>
                <a:gd name="T4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4">
                  <a:moveTo>
                    <a:pt x="3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11" y="6"/>
                    <a:pt x="11" y="4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2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4" y="1"/>
                    <a:pt x="13" y="4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11" y="7"/>
                    <a:pt x="12" y="8"/>
                    <a:pt x="11" y="1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3"/>
                    <a:pt x="9" y="11"/>
                    <a:pt x="9" y="10"/>
                  </a:cubicBezTo>
                  <a:cubicBezTo>
                    <a:pt x="10" y="9"/>
                    <a:pt x="10" y="8"/>
                    <a:pt x="7" y="8"/>
                  </a:cubicBezTo>
                  <a:cubicBezTo>
                    <a:pt x="3" y="8"/>
                    <a:pt x="3" y="8"/>
                    <a:pt x="3" y="8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2" name="Freeform 44">
              <a:extLst>
                <a:ext uri="{FF2B5EF4-FFF2-40B4-BE49-F238E27FC236}">
                  <a16:creationId xmlns:a16="http://schemas.microsoft.com/office/drawing/2014/main" id="{41302E77-1A8C-C6AA-0ACF-495E88C53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88" y="5087938"/>
              <a:ext cx="46038" cy="53975"/>
            </a:xfrm>
            <a:custGeom>
              <a:avLst/>
              <a:gdLst>
                <a:gd name="T0" fmla="*/ 24 w 29"/>
                <a:gd name="T1" fmla="*/ 0 h 34"/>
                <a:gd name="T2" fmla="*/ 29 w 29"/>
                <a:gd name="T3" fmla="*/ 0 h 34"/>
                <a:gd name="T4" fmla="*/ 10 w 29"/>
                <a:gd name="T5" fmla="*/ 34 h 34"/>
                <a:gd name="T6" fmla="*/ 5 w 29"/>
                <a:gd name="T7" fmla="*/ 34 h 34"/>
                <a:gd name="T8" fmla="*/ 0 w 29"/>
                <a:gd name="T9" fmla="*/ 0 h 34"/>
                <a:gd name="T10" fmla="*/ 5 w 29"/>
                <a:gd name="T11" fmla="*/ 0 h 34"/>
                <a:gd name="T12" fmla="*/ 8 w 29"/>
                <a:gd name="T13" fmla="*/ 29 h 34"/>
                <a:gd name="T14" fmla="*/ 8 w 29"/>
                <a:gd name="T15" fmla="*/ 29 h 34"/>
                <a:gd name="T16" fmla="*/ 24 w 29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4">
                  <a:moveTo>
                    <a:pt x="24" y="0"/>
                  </a:moveTo>
                  <a:lnTo>
                    <a:pt x="29" y="0"/>
                  </a:lnTo>
                  <a:lnTo>
                    <a:pt x="10" y="34"/>
                  </a:lnTo>
                  <a:lnTo>
                    <a:pt x="5" y="34"/>
                  </a:lnTo>
                  <a:lnTo>
                    <a:pt x="0" y="0"/>
                  </a:lnTo>
                  <a:lnTo>
                    <a:pt x="5" y="0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3" name="Freeform 45">
              <a:extLst>
                <a:ext uri="{FF2B5EF4-FFF2-40B4-BE49-F238E27FC236}">
                  <a16:creationId xmlns:a16="http://schemas.microsoft.com/office/drawing/2014/main" id="{9EB1AD1C-BFC8-2E44-0D1F-530617A62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9350" y="5087938"/>
              <a:ext cx="49213" cy="53975"/>
            </a:xfrm>
            <a:custGeom>
              <a:avLst/>
              <a:gdLst>
                <a:gd name="T0" fmla="*/ 23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28 w 31"/>
                <a:gd name="T9" fmla="*/ 5 h 34"/>
                <a:gd name="T10" fmla="*/ 9 w 31"/>
                <a:gd name="T11" fmla="*/ 5 h 34"/>
                <a:gd name="T12" fmla="*/ 7 w 31"/>
                <a:gd name="T13" fmla="*/ 15 h 34"/>
                <a:gd name="T14" fmla="*/ 26 w 31"/>
                <a:gd name="T15" fmla="*/ 15 h 34"/>
                <a:gd name="T16" fmla="*/ 26 w 31"/>
                <a:gd name="T17" fmla="*/ 20 h 34"/>
                <a:gd name="T18" fmla="*/ 7 w 31"/>
                <a:gd name="T19" fmla="*/ 20 h 34"/>
                <a:gd name="T20" fmla="*/ 4 w 31"/>
                <a:gd name="T21" fmla="*/ 29 h 34"/>
                <a:gd name="T22" fmla="*/ 23 w 31"/>
                <a:gd name="T23" fmla="*/ 29 h 34"/>
                <a:gd name="T24" fmla="*/ 23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3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28" y="5"/>
                  </a:lnTo>
                  <a:lnTo>
                    <a:pt x="9" y="5"/>
                  </a:lnTo>
                  <a:lnTo>
                    <a:pt x="7" y="15"/>
                  </a:lnTo>
                  <a:lnTo>
                    <a:pt x="26" y="15"/>
                  </a:lnTo>
                  <a:lnTo>
                    <a:pt x="26" y="20"/>
                  </a:lnTo>
                  <a:lnTo>
                    <a:pt x="7" y="20"/>
                  </a:lnTo>
                  <a:lnTo>
                    <a:pt x="4" y="29"/>
                  </a:lnTo>
                  <a:lnTo>
                    <a:pt x="23" y="29"/>
                  </a:lnTo>
                  <a:lnTo>
                    <a:pt x="2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4" name="Freeform 46">
              <a:extLst>
                <a:ext uri="{FF2B5EF4-FFF2-40B4-BE49-F238E27FC236}">
                  <a16:creationId xmlns:a16="http://schemas.microsoft.com/office/drawing/2014/main" id="{FC7831F7-A4A8-A773-EC79-DD5E4435AD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8563" y="5087938"/>
              <a:ext cx="49213" cy="53975"/>
            </a:xfrm>
            <a:custGeom>
              <a:avLst/>
              <a:gdLst>
                <a:gd name="T0" fmla="*/ 3 w 13"/>
                <a:gd name="T1" fmla="*/ 6 h 14"/>
                <a:gd name="T2" fmla="*/ 7 w 13"/>
                <a:gd name="T3" fmla="*/ 6 h 14"/>
                <a:gd name="T4" fmla="*/ 11 w 13"/>
                <a:gd name="T5" fmla="*/ 4 h 14"/>
                <a:gd name="T6" fmla="*/ 9 w 13"/>
                <a:gd name="T7" fmla="*/ 2 h 14"/>
                <a:gd name="T8" fmla="*/ 4 w 13"/>
                <a:gd name="T9" fmla="*/ 2 h 14"/>
                <a:gd name="T10" fmla="*/ 3 w 13"/>
                <a:gd name="T11" fmla="*/ 6 h 14"/>
                <a:gd name="T12" fmla="*/ 1 w 13"/>
                <a:gd name="T13" fmla="*/ 14 h 14"/>
                <a:gd name="T14" fmla="*/ 0 w 13"/>
                <a:gd name="T15" fmla="*/ 14 h 14"/>
                <a:gd name="T16" fmla="*/ 3 w 13"/>
                <a:gd name="T17" fmla="*/ 0 h 14"/>
                <a:gd name="T18" fmla="*/ 9 w 13"/>
                <a:gd name="T19" fmla="*/ 0 h 14"/>
                <a:gd name="T20" fmla="*/ 13 w 13"/>
                <a:gd name="T21" fmla="*/ 4 h 14"/>
                <a:gd name="T22" fmla="*/ 10 w 13"/>
                <a:gd name="T23" fmla="*/ 7 h 14"/>
                <a:gd name="T24" fmla="*/ 11 w 13"/>
                <a:gd name="T25" fmla="*/ 10 h 14"/>
                <a:gd name="T26" fmla="*/ 11 w 13"/>
                <a:gd name="T27" fmla="*/ 12 h 14"/>
                <a:gd name="T28" fmla="*/ 11 w 13"/>
                <a:gd name="T29" fmla="*/ 14 h 14"/>
                <a:gd name="T30" fmla="*/ 11 w 13"/>
                <a:gd name="T31" fmla="*/ 14 h 14"/>
                <a:gd name="T32" fmla="*/ 9 w 13"/>
                <a:gd name="T33" fmla="*/ 14 h 14"/>
                <a:gd name="T34" fmla="*/ 9 w 13"/>
                <a:gd name="T35" fmla="*/ 10 h 14"/>
                <a:gd name="T36" fmla="*/ 7 w 13"/>
                <a:gd name="T37" fmla="*/ 8 h 14"/>
                <a:gd name="T38" fmla="*/ 3 w 13"/>
                <a:gd name="T39" fmla="*/ 8 h 14"/>
                <a:gd name="T40" fmla="*/ 1 w 13"/>
                <a:gd name="T4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" h="14">
                  <a:moveTo>
                    <a:pt x="3" y="6"/>
                  </a:moveTo>
                  <a:cubicBezTo>
                    <a:pt x="7" y="6"/>
                    <a:pt x="7" y="6"/>
                    <a:pt x="7" y="6"/>
                  </a:cubicBezTo>
                  <a:cubicBezTo>
                    <a:pt x="9" y="6"/>
                    <a:pt x="10" y="6"/>
                    <a:pt x="11" y="4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1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3" y="1"/>
                    <a:pt x="13" y="4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11" y="7"/>
                    <a:pt x="11" y="8"/>
                    <a:pt x="11" y="1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3"/>
                    <a:pt x="9" y="11"/>
                    <a:pt x="9" y="10"/>
                  </a:cubicBezTo>
                  <a:cubicBezTo>
                    <a:pt x="9" y="9"/>
                    <a:pt x="9" y="8"/>
                    <a:pt x="7" y="8"/>
                  </a:cubicBezTo>
                  <a:cubicBezTo>
                    <a:pt x="3" y="8"/>
                    <a:pt x="3" y="8"/>
                    <a:pt x="3" y="8"/>
                  </a:cubicBezTo>
                  <a:lnTo>
                    <a:pt x="1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5" name="Freeform 47">
              <a:extLst>
                <a:ext uri="{FF2B5EF4-FFF2-40B4-BE49-F238E27FC236}">
                  <a16:creationId xmlns:a16="http://schemas.microsoft.com/office/drawing/2014/main" id="{BF241E41-025A-E4CD-01D1-0DAA0083E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7775" y="5087938"/>
              <a:ext cx="52388" cy="53975"/>
            </a:xfrm>
            <a:custGeom>
              <a:avLst/>
              <a:gdLst>
                <a:gd name="T0" fmla="*/ 4 w 33"/>
                <a:gd name="T1" fmla="*/ 34 h 34"/>
                <a:gd name="T2" fmla="*/ 0 w 33"/>
                <a:gd name="T3" fmla="*/ 34 h 34"/>
                <a:gd name="T4" fmla="*/ 7 w 33"/>
                <a:gd name="T5" fmla="*/ 0 h 34"/>
                <a:gd name="T6" fmla="*/ 12 w 33"/>
                <a:gd name="T7" fmla="*/ 0 h 34"/>
                <a:gd name="T8" fmla="*/ 9 w 33"/>
                <a:gd name="T9" fmla="*/ 17 h 34"/>
                <a:gd name="T10" fmla="*/ 28 w 33"/>
                <a:gd name="T11" fmla="*/ 0 h 34"/>
                <a:gd name="T12" fmla="*/ 33 w 33"/>
                <a:gd name="T13" fmla="*/ 0 h 34"/>
                <a:gd name="T14" fmla="*/ 16 w 33"/>
                <a:gd name="T15" fmla="*/ 15 h 34"/>
                <a:gd name="T16" fmla="*/ 28 w 33"/>
                <a:gd name="T17" fmla="*/ 34 h 34"/>
                <a:gd name="T18" fmla="*/ 21 w 33"/>
                <a:gd name="T19" fmla="*/ 34 h 34"/>
                <a:gd name="T20" fmla="*/ 14 w 33"/>
                <a:gd name="T21" fmla="*/ 17 h 34"/>
                <a:gd name="T22" fmla="*/ 7 w 33"/>
                <a:gd name="T23" fmla="*/ 22 h 34"/>
                <a:gd name="T24" fmla="*/ 4 w 33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4">
                  <a:moveTo>
                    <a:pt x="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9" y="17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16" y="15"/>
                  </a:lnTo>
                  <a:lnTo>
                    <a:pt x="28" y="34"/>
                  </a:lnTo>
                  <a:lnTo>
                    <a:pt x="21" y="34"/>
                  </a:lnTo>
                  <a:lnTo>
                    <a:pt x="14" y="17"/>
                  </a:lnTo>
                  <a:lnTo>
                    <a:pt x="7" y="22"/>
                  </a:lnTo>
                  <a:lnTo>
                    <a:pt x="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6" name="Freeform 48">
              <a:extLst>
                <a:ext uri="{FF2B5EF4-FFF2-40B4-BE49-F238E27FC236}">
                  <a16:creationId xmlns:a16="http://schemas.microsoft.com/office/drawing/2014/main" id="{001CA274-CB6A-3DE2-D374-F689B67D8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6988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31 w 31"/>
                <a:gd name="T9" fmla="*/ 5 h 34"/>
                <a:gd name="T10" fmla="*/ 12 w 31"/>
                <a:gd name="T11" fmla="*/ 5 h 34"/>
                <a:gd name="T12" fmla="*/ 9 w 31"/>
                <a:gd name="T13" fmla="*/ 15 h 34"/>
                <a:gd name="T14" fmla="*/ 26 w 31"/>
                <a:gd name="T15" fmla="*/ 15 h 34"/>
                <a:gd name="T16" fmla="*/ 26 w 31"/>
                <a:gd name="T17" fmla="*/ 20 h 34"/>
                <a:gd name="T18" fmla="*/ 7 w 31"/>
                <a:gd name="T19" fmla="*/ 20 h 34"/>
                <a:gd name="T20" fmla="*/ 4 w 31"/>
                <a:gd name="T21" fmla="*/ 29 h 34"/>
                <a:gd name="T22" fmla="*/ 26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12" y="5"/>
                  </a:lnTo>
                  <a:lnTo>
                    <a:pt x="9" y="15"/>
                  </a:lnTo>
                  <a:lnTo>
                    <a:pt x="26" y="15"/>
                  </a:lnTo>
                  <a:lnTo>
                    <a:pt x="26" y="20"/>
                  </a:lnTo>
                  <a:lnTo>
                    <a:pt x="7" y="20"/>
                  </a:lnTo>
                  <a:lnTo>
                    <a:pt x="4" y="29"/>
                  </a:lnTo>
                  <a:lnTo>
                    <a:pt x="26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7" name="Freeform 49">
              <a:extLst>
                <a:ext uri="{FF2B5EF4-FFF2-40B4-BE49-F238E27FC236}">
                  <a16:creationId xmlns:a16="http://schemas.microsoft.com/office/drawing/2014/main" id="{55420AC0-02E8-8DB1-80E4-54A5C02A1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6200" y="5087938"/>
              <a:ext cx="52388" cy="53975"/>
            </a:xfrm>
            <a:custGeom>
              <a:avLst/>
              <a:gdLst>
                <a:gd name="T0" fmla="*/ 28 w 33"/>
                <a:gd name="T1" fmla="*/ 0 h 34"/>
                <a:gd name="T2" fmla="*/ 33 w 33"/>
                <a:gd name="T3" fmla="*/ 0 h 34"/>
                <a:gd name="T4" fmla="*/ 26 w 33"/>
                <a:gd name="T5" fmla="*/ 34 h 34"/>
                <a:gd name="T6" fmla="*/ 21 w 33"/>
                <a:gd name="T7" fmla="*/ 34 h 34"/>
                <a:gd name="T8" fmla="*/ 24 w 33"/>
                <a:gd name="T9" fmla="*/ 17 h 34"/>
                <a:gd name="T10" fmla="*/ 7 w 33"/>
                <a:gd name="T11" fmla="*/ 17 h 34"/>
                <a:gd name="T12" fmla="*/ 4 w 33"/>
                <a:gd name="T13" fmla="*/ 34 h 34"/>
                <a:gd name="T14" fmla="*/ 0 w 33"/>
                <a:gd name="T15" fmla="*/ 34 h 34"/>
                <a:gd name="T16" fmla="*/ 7 w 33"/>
                <a:gd name="T17" fmla="*/ 0 h 34"/>
                <a:gd name="T18" fmla="*/ 12 w 33"/>
                <a:gd name="T19" fmla="*/ 0 h 34"/>
                <a:gd name="T20" fmla="*/ 7 w 33"/>
                <a:gd name="T21" fmla="*/ 15 h 34"/>
                <a:gd name="T22" fmla="*/ 26 w 33"/>
                <a:gd name="T23" fmla="*/ 15 h 34"/>
                <a:gd name="T24" fmla="*/ 28 w 33"/>
                <a:gd name="T2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4">
                  <a:moveTo>
                    <a:pt x="28" y="0"/>
                  </a:moveTo>
                  <a:lnTo>
                    <a:pt x="33" y="0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24" y="17"/>
                  </a:lnTo>
                  <a:lnTo>
                    <a:pt x="7" y="17"/>
                  </a:lnTo>
                  <a:lnTo>
                    <a:pt x="4" y="34"/>
                  </a:lnTo>
                  <a:lnTo>
                    <a:pt x="0" y="3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7" y="15"/>
                  </a:lnTo>
                  <a:lnTo>
                    <a:pt x="26" y="15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8" name="Freeform 50">
              <a:extLst>
                <a:ext uri="{FF2B5EF4-FFF2-40B4-BE49-F238E27FC236}">
                  <a16:creationId xmlns:a16="http://schemas.microsoft.com/office/drawing/2014/main" id="{02DDC0E3-1C76-07EB-67FC-768E9221D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8588" y="5087938"/>
              <a:ext cx="52388" cy="53975"/>
            </a:xfrm>
            <a:custGeom>
              <a:avLst/>
              <a:gdLst>
                <a:gd name="T0" fmla="*/ 3 w 14"/>
                <a:gd name="T1" fmla="*/ 6 h 14"/>
                <a:gd name="T2" fmla="*/ 8 w 14"/>
                <a:gd name="T3" fmla="*/ 6 h 14"/>
                <a:gd name="T4" fmla="*/ 11 w 14"/>
                <a:gd name="T5" fmla="*/ 4 h 14"/>
                <a:gd name="T6" fmla="*/ 9 w 14"/>
                <a:gd name="T7" fmla="*/ 2 h 14"/>
                <a:gd name="T8" fmla="*/ 4 w 14"/>
                <a:gd name="T9" fmla="*/ 2 h 14"/>
                <a:gd name="T10" fmla="*/ 3 w 14"/>
                <a:gd name="T11" fmla="*/ 6 h 14"/>
                <a:gd name="T12" fmla="*/ 2 w 14"/>
                <a:gd name="T13" fmla="*/ 14 h 14"/>
                <a:gd name="T14" fmla="*/ 0 w 14"/>
                <a:gd name="T15" fmla="*/ 14 h 14"/>
                <a:gd name="T16" fmla="*/ 3 w 14"/>
                <a:gd name="T17" fmla="*/ 0 h 14"/>
                <a:gd name="T18" fmla="*/ 9 w 14"/>
                <a:gd name="T19" fmla="*/ 0 h 14"/>
                <a:gd name="T20" fmla="*/ 13 w 14"/>
                <a:gd name="T21" fmla="*/ 4 h 14"/>
                <a:gd name="T22" fmla="*/ 10 w 14"/>
                <a:gd name="T23" fmla="*/ 7 h 14"/>
                <a:gd name="T24" fmla="*/ 11 w 14"/>
                <a:gd name="T25" fmla="*/ 10 h 14"/>
                <a:gd name="T26" fmla="*/ 11 w 14"/>
                <a:gd name="T27" fmla="*/ 12 h 14"/>
                <a:gd name="T28" fmla="*/ 11 w 14"/>
                <a:gd name="T29" fmla="*/ 14 h 14"/>
                <a:gd name="T30" fmla="*/ 11 w 14"/>
                <a:gd name="T31" fmla="*/ 14 h 14"/>
                <a:gd name="T32" fmla="*/ 9 w 14"/>
                <a:gd name="T33" fmla="*/ 14 h 14"/>
                <a:gd name="T34" fmla="*/ 9 w 14"/>
                <a:gd name="T35" fmla="*/ 10 h 14"/>
                <a:gd name="T36" fmla="*/ 8 w 14"/>
                <a:gd name="T37" fmla="*/ 8 h 14"/>
                <a:gd name="T38" fmla="*/ 3 w 14"/>
                <a:gd name="T39" fmla="*/ 8 h 14"/>
                <a:gd name="T40" fmla="*/ 2 w 14"/>
                <a:gd name="T4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4">
                  <a:moveTo>
                    <a:pt x="3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11" y="6"/>
                    <a:pt x="11" y="4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2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4" y="1"/>
                    <a:pt x="13" y="4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1" y="7"/>
                    <a:pt x="12" y="8"/>
                    <a:pt x="11" y="1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3"/>
                    <a:pt x="9" y="11"/>
                    <a:pt x="9" y="10"/>
                  </a:cubicBezTo>
                  <a:cubicBezTo>
                    <a:pt x="10" y="9"/>
                    <a:pt x="10" y="8"/>
                    <a:pt x="8" y="8"/>
                  </a:cubicBezTo>
                  <a:cubicBezTo>
                    <a:pt x="3" y="8"/>
                    <a:pt x="3" y="8"/>
                    <a:pt x="3" y="8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79" name="Freeform 51">
              <a:extLst>
                <a:ext uri="{FF2B5EF4-FFF2-40B4-BE49-F238E27FC236}">
                  <a16:creationId xmlns:a16="http://schemas.microsoft.com/office/drawing/2014/main" id="{75226825-902D-D1BA-A629-DD3D7C409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0975" y="5087938"/>
              <a:ext cx="46038" cy="53975"/>
            </a:xfrm>
            <a:custGeom>
              <a:avLst/>
              <a:gdLst>
                <a:gd name="T0" fmla="*/ 10 w 12"/>
                <a:gd name="T1" fmla="*/ 4 h 14"/>
                <a:gd name="T2" fmla="*/ 7 w 12"/>
                <a:gd name="T3" fmla="*/ 1 h 14"/>
                <a:gd name="T4" fmla="*/ 3 w 12"/>
                <a:gd name="T5" fmla="*/ 4 h 14"/>
                <a:gd name="T6" fmla="*/ 5 w 12"/>
                <a:gd name="T7" fmla="*/ 6 h 14"/>
                <a:gd name="T8" fmla="*/ 8 w 12"/>
                <a:gd name="T9" fmla="*/ 6 h 14"/>
                <a:gd name="T10" fmla="*/ 11 w 12"/>
                <a:gd name="T11" fmla="*/ 10 h 14"/>
                <a:gd name="T12" fmla="*/ 4 w 12"/>
                <a:gd name="T13" fmla="*/ 14 h 14"/>
                <a:gd name="T14" fmla="*/ 1 w 12"/>
                <a:gd name="T15" fmla="*/ 13 h 14"/>
                <a:gd name="T16" fmla="*/ 0 w 12"/>
                <a:gd name="T17" fmla="*/ 9 h 14"/>
                <a:gd name="T18" fmla="*/ 2 w 12"/>
                <a:gd name="T19" fmla="*/ 9 h 14"/>
                <a:gd name="T20" fmla="*/ 5 w 12"/>
                <a:gd name="T21" fmla="*/ 13 h 14"/>
                <a:gd name="T22" fmla="*/ 9 w 12"/>
                <a:gd name="T23" fmla="*/ 10 h 14"/>
                <a:gd name="T24" fmla="*/ 6 w 12"/>
                <a:gd name="T25" fmla="*/ 8 h 14"/>
                <a:gd name="T26" fmla="*/ 4 w 12"/>
                <a:gd name="T27" fmla="*/ 7 h 14"/>
                <a:gd name="T28" fmla="*/ 2 w 12"/>
                <a:gd name="T29" fmla="*/ 4 h 14"/>
                <a:gd name="T30" fmla="*/ 7 w 12"/>
                <a:gd name="T31" fmla="*/ 0 h 14"/>
                <a:gd name="T32" fmla="*/ 12 w 12"/>
                <a:gd name="T33" fmla="*/ 4 h 14"/>
                <a:gd name="T34" fmla="*/ 10 w 12"/>
                <a:gd name="T3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" h="14">
                  <a:moveTo>
                    <a:pt x="10" y="4"/>
                  </a:moveTo>
                  <a:cubicBezTo>
                    <a:pt x="10" y="2"/>
                    <a:pt x="9" y="1"/>
                    <a:pt x="7" y="1"/>
                  </a:cubicBezTo>
                  <a:cubicBezTo>
                    <a:pt x="6" y="1"/>
                    <a:pt x="4" y="2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0" y="7"/>
                    <a:pt x="11" y="8"/>
                    <a:pt x="11" y="10"/>
                  </a:cubicBezTo>
                  <a:cubicBezTo>
                    <a:pt x="10" y="13"/>
                    <a:pt x="7" y="14"/>
                    <a:pt x="4" y="14"/>
                  </a:cubicBezTo>
                  <a:cubicBezTo>
                    <a:pt x="2" y="14"/>
                    <a:pt x="1" y="14"/>
                    <a:pt x="1" y="13"/>
                  </a:cubicBezTo>
                  <a:cubicBezTo>
                    <a:pt x="0" y="12"/>
                    <a:pt x="0" y="11"/>
                    <a:pt x="0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2"/>
                    <a:pt x="3" y="13"/>
                    <a:pt x="5" y="13"/>
                  </a:cubicBezTo>
                  <a:cubicBezTo>
                    <a:pt x="6" y="13"/>
                    <a:pt x="8" y="12"/>
                    <a:pt x="9" y="10"/>
                  </a:cubicBezTo>
                  <a:cubicBezTo>
                    <a:pt x="9" y="9"/>
                    <a:pt x="9" y="8"/>
                    <a:pt x="6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1" y="6"/>
                    <a:pt x="2" y="4"/>
                  </a:cubicBezTo>
                  <a:cubicBezTo>
                    <a:pt x="2" y="2"/>
                    <a:pt x="4" y="0"/>
                    <a:pt x="7" y="0"/>
                  </a:cubicBezTo>
                  <a:cubicBezTo>
                    <a:pt x="12" y="0"/>
                    <a:pt x="12" y="3"/>
                    <a:pt x="12" y="4"/>
                  </a:cubicBezTo>
                  <a:lnTo>
                    <a:pt x="1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0" name="Freeform 52">
              <a:extLst>
                <a:ext uri="{FF2B5EF4-FFF2-40B4-BE49-F238E27FC236}">
                  <a16:creationId xmlns:a16="http://schemas.microsoft.com/office/drawing/2014/main" id="{EA519486-C026-029C-0737-25716B2F3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87013" y="5087938"/>
              <a:ext cx="49213" cy="53975"/>
            </a:xfrm>
            <a:custGeom>
              <a:avLst/>
              <a:gdLst>
                <a:gd name="T0" fmla="*/ 4 w 13"/>
                <a:gd name="T1" fmla="*/ 6 h 14"/>
                <a:gd name="T2" fmla="*/ 7 w 13"/>
                <a:gd name="T3" fmla="*/ 6 h 14"/>
                <a:gd name="T4" fmla="*/ 11 w 13"/>
                <a:gd name="T5" fmla="*/ 4 h 14"/>
                <a:gd name="T6" fmla="*/ 8 w 13"/>
                <a:gd name="T7" fmla="*/ 2 h 14"/>
                <a:gd name="T8" fmla="*/ 5 w 13"/>
                <a:gd name="T9" fmla="*/ 2 h 14"/>
                <a:gd name="T10" fmla="*/ 4 w 13"/>
                <a:gd name="T11" fmla="*/ 6 h 14"/>
                <a:gd name="T12" fmla="*/ 2 w 13"/>
                <a:gd name="T13" fmla="*/ 12 h 14"/>
                <a:gd name="T14" fmla="*/ 6 w 13"/>
                <a:gd name="T15" fmla="*/ 12 h 14"/>
                <a:gd name="T16" fmla="*/ 10 w 13"/>
                <a:gd name="T17" fmla="*/ 10 h 14"/>
                <a:gd name="T18" fmla="*/ 7 w 13"/>
                <a:gd name="T19" fmla="*/ 7 h 14"/>
                <a:gd name="T20" fmla="*/ 4 w 13"/>
                <a:gd name="T21" fmla="*/ 7 h 14"/>
                <a:gd name="T22" fmla="*/ 2 w 13"/>
                <a:gd name="T23" fmla="*/ 12 h 14"/>
                <a:gd name="T24" fmla="*/ 3 w 13"/>
                <a:gd name="T25" fmla="*/ 0 h 14"/>
                <a:gd name="T26" fmla="*/ 9 w 13"/>
                <a:gd name="T27" fmla="*/ 0 h 14"/>
                <a:gd name="T28" fmla="*/ 12 w 13"/>
                <a:gd name="T29" fmla="*/ 4 h 14"/>
                <a:gd name="T30" fmla="*/ 10 w 13"/>
                <a:gd name="T31" fmla="*/ 7 h 14"/>
                <a:gd name="T32" fmla="*/ 12 w 13"/>
                <a:gd name="T33" fmla="*/ 10 h 14"/>
                <a:gd name="T34" fmla="*/ 6 w 13"/>
                <a:gd name="T35" fmla="*/ 14 h 14"/>
                <a:gd name="T36" fmla="*/ 0 w 13"/>
                <a:gd name="T37" fmla="*/ 14 h 14"/>
                <a:gd name="T38" fmla="*/ 3 w 13"/>
                <a:gd name="T3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" h="14">
                  <a:moveTo>
                    <a:pt x="4" y="6"/>
                  </a:moveTo>
                  <a:cubicBezTo>
                    <a:pt x="7" y="6"/>
                    <a:pt x="7" y="6"/>
                    <a:pt x="7" y="6"/>
                  </a:cubicBezTo>
                  <a:cubicBezTo>
                    <a:pt x="9" y="6"/>
                    <a:pt x="10" y="5"/>
                    <a:pt x="11" y="4"/>
                  </a:cubicBezTo>
                  <a:cubicBezTo>
                    <a:pt x="11" y="2"/>
                    <a:pt x="10" y="2"/>
                    <a:pt x="8" y="2"/>
                  </a:cubicBezTo>
                  <a:cubicBezTo>
                    <a:pt x="5" y="2"/>
                    <a:pt x="5" y="2"/>
                    <a:pt x="5" y="2"/>
                  </a:cubicBezTo>
                  <a:lnTo>
                    <a:pt x="4" y="6"/>
                  </a:lnTo>
                  <a:close/>
                  <a:moveTo>
                    <a:pt x="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10" y="11"/>
                    <a:pt x="10" y="10"/>
                  </a:cubicBezTo>
                  <a:cubicBezTo>
                    <a:pt x="10" y="8"/>
                    <a:pt x="9" y="7"/>
                    <a:pt x="7" y="7"/>
                  </a:cubicBezTo>
                  <a:cubicBezTo>
                    <a:pt x="4" y="7"/>
                    <a:pt x="4" y="7"/>
                    <a:pt x="4" y="7"/>
                  </a:cubicBezTo>
                  <a:lnTo>
                    <a:pt x="2" y="12"/>
                  </a:lnTo>
                  <a:close/>
                  <a:moveTo>
                    <a:pt x="3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2" y="0"/>
                    <a:pt x="13" y="2"/>
                    <a:pt x="12" y="4"/>
                  </a:cubicBezTo>
                  <a:cubicBezTo>
                    <a:pt x="12" y="5"/>
                    <a:pt x="12" y="6"/>
                    <a:pt x="10" y="7"/>
                  </a:cubicBezTo>
                  <a:cubicBezTo>
                    <a:pt x="11" y="7"/>
                    <a:pt x="12" y="7"/>
                    <a:pt x="12" y="10"/>
                  </a:cubicBezTo>
                  <a:cubicBezTo>
                    <a:pt x="11" y="12"/>
                    <a:pt x="9" y="14"/>
                    <a:pt x="6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1" name="Freeform 53">
              <a:extLst>
                <a:ext uri="{FF2B5EF4-FFF2-40B4-BE49-F238E27FC236}">
                  <a16:creationId xmlns:a16="http://schemas.microsoft.com/office/drawing/2014/main" id="{0DA98F3D-8DEC-7D6E-4EED-2E78480BF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6225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31 w 31"/>
                <a:gd name="T9" fmla="*/ 5 h 34"/>
                <a:gd name="T10" fmla="*/ 12 w 31"/>
                <a:gd name="T11" fmla="*/ 5 h 34"/>
                <a:gd name="T12" fmla="*/ 10 w 31"/>
                <a:gd name="T13" fmla="*/ 15 h 34"/>
                <a:gd name="T14" fmla="*/ 26 w 31"/>
                <a:gd name="T15" fmla="*/ 15 h 34"/>
                <a:gd name="T16" fmla="*/ 26 w 31"/>
                <a:gd name="T17" fmla="*/ 20 h 34"/>
                <a:gd name="T18" fmla="*/ 10 w 31"/>
                <a:gd name="T19" fmla="*/ 20 h 34"/>
                <a:gd name="T20" fmla="*/ 7 w 31"/>
                <a:gd name="T21" fmla="*/ 29 h 34"/>
                <a:gd name="T22" fmla="*/ 26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12" y="5"/>
                  </a:lnTo>
                  <a:lnTo>
                    <a:pt x="10" y="15"/>
                  </a:lnTo>
                  <a:lnTo>
                    <a:pt x="26" y="15"/>
                  </a:lnTo>
                  <a:lnTo>
                    <a:pt x="26" y="20"/>
                  </a:lnTo>
                  <a:lnTo>
                    <a:pt x="10" y="20"/>
                  </a:lnTo>
                  <a:lnTo>
                    <a:pt x="7" y="29"/>
                  </a:lnTo>
                  <a:lnTo>
                    <a:pt x="26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2" name="Freeform 54">
              <a:extLst>
                <a:ext uri="{FF2B5EF4-FFF2-40B4-BE49-F238E27FC236}">
                  <a16:creationId xmlns:a16="http://schemas.microsoft.com/office/drawing/2014/main" id="{D4A5F06F-CF4B-F69C-D242-55F7BCA4A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200" y="5087938"/>
              <a:ext cx="44450" cy="53975"/>
            </a:xfrm>
            <a:custGeom>
              <a:avLst/>
              <a:gdLst>
                <a:gd name="T0" fmla="*/ 2 w 28"/>
                <a:gd name="T1" fmla="*/ 0 h 34"/>
                <a:gd name="T2" fmla="*/ 28 w 28"/>
                <a:gd name="T3" fmla="*/ 0 h 34"/>
                <a:gd name="T4" fmla="*/ 26 w 28"/>
                <a:gd name="T5" fmla="*/ 5 h 34"/>
                <a:gd name="T6" fmla="*/ 16 w 28"/>
                <a:gd name="T7" fmla="*/ 5 h 34"/>
                <a:gd name="T8" fmla="*/ 9 w 28"/>
                <a:gd name="T9" fmla="*/ 34 h 34"/>
                <a:gd name="T10" fmla="*/ 4 w 28"/>
                <a:gd name="T11" fmla="*/ 34 h 34"/>
                <a:gd name="T12" fmla="*/ 11 w 28"/>
                <a:gd name="T13" fmla="*/ 5 h 34"/>
                <a:gd name="T14" fmla="*/ 0 w 28"/>
                <a:gd name="T15" fmla="*/ 5 h 34"/>
                <a:gd name="T16" fmla="*/ 2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2" y="0"/>
                  </a:moveTo>
                  <a:lnTo>
                    <a:pt x="28" y="0"/>
                  </a:lnTo>
                  <a:lnTo>
                    <a:pt x="26" y="5"/>
                  </a:lnTo>
                  <a:lnTo>
                    <a:pt x="16" y="5"/>
                  </a:lnTo>
                  <a:lnTo>
                    <a:pt x="9" y="34"/>
                  </a:lnTo>
                  <a:lnTo>
                    <a:pt x="4" y="34"/>
                  </a:lnTo>
                  <a:lnTo>
                    <a:pt x="11" y="5"/>
                  </a:lnTo>
                  <a:lnTo>
                    <a:pt x="0" y="5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3" name="Freeform 55">
              <a:extLst>
                <a:ext uri="{FF2B5EF4-FFF2-40B4-BE49-F238E27FC236}">
                  <a16:creationId xmlns:a16="http://schemas.microsoft.com/office/drawing/2014/main" id="{8383B49B-B0DE-9F08-A14F-3AB67BB6A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31475" y="5087938"/>
              <a:ext cx="52388" cy="53975"/>
            </a:xfrm>
            <a:custGeom>
              <a:avLst/>
              <a:gdLst>
                <a:gd name="T0" fmla="*/ 3 w 14"/>
                <a:gd name="T1" fmla="*/ 6 h 14"/>
                <a:gd name="T2" fmla="*/ 8 w 14"/>
                <a:gd name="T3" fmla="*/ 6 h 14"/>
                <a:gd name="T4" fmla="*/ 11 w 14"/>
                <a:gd name="T5" fmla="*/ 4 h 14"/>
                <a:gd name="T6" fmla="*/ 9 w 14"/>
                <a:gd name="T7" fmla="*/ 2 h 14"/>
                <a:gd name="T8" fmla="*/ 4 w 14"/>
                <a:gd name="T9" fmla="*/ 2 h 14"/>
                <a:gd name="T10" fmla="*/ 3 w 14"/>
                <a:gd name="T11" fmla="*/ 6 h 14"/>
                <a:gd name="T12" fmla="*/ 2 w 14"/>
                <a:gd name="T13" fmla="*/ 14 h 14"/>
                <a:gd name="T14" fmla="*/ 0 w 14"/>
                <a:gd name="T15" fmla="*/ 14 h 14"/>
                <a:gd name="T16" fmla="*/ 3 w 14"/>
                <a:gd name="T17" fmla="*/ 0 h 14"/>
                <a:gd name="T18" fmla="*/ 9 w 14"/>
                <a:gd name="T19" fmla="*/ 0 h 14"/>
                <a:gd name="T20" fmla="*/ 13 w 14"/>
                <a:gd name="T21" fmla="*/ 4 h 14"/>
                <a:gd name="T22" fmla="*/ 10 w 14"/>
                <a:gd name="T23" fmla="*/ 7 h 14"/>
                <a:gd name="T24" fmla="*/ 11 w 14"/>
                <a:gd name="T25" fmla="*/ 10 h 14"/>
                <a:gd name="T26" fmla="*/ 11 w 14"/>
                <a:gd name="T27" fmla="*/ 12 h 14"/>
                <a:gd name="T28" fmla="*/ 11 w 14"/>
                <a:gd name="T29" fmla="*/ 14 h 14"/>
                <a:gd name="T30" fmla="*/ 11 w 14"/>
                <a:gd name="T31" fmla="*/ 14 h 14"/>
                <a:gd name="T32" fmla="*/ 9 w 14"/>
                <a:gd name="T33" fmla="*/ 14 h 14"/>
                <a:gd name="T34" fmla="*/ 9 w 14"/>
                <a:gd name="T35" fmla="*/ 10 h 14"/>
                <a:gd name="T36" fmla="*/ 7 w 14"/>
                <a:gd name="T37" fmla="*/ 8 h 14"/>
                <a:gd name="T38" fmla="*/ 3 w 14"/>
                <a:gd name="T39" fmla="*/ 8 h 14"/>
                <a:gd name="T40" fmla="*/ 2 w 14"/>
                <a:gd name="T4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4">
                  <a:moveTo>
                    <a:pt x="3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11" y="6"/>
                    <a:pt x="11" y="4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2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4" y="1"/>
                    <a:pt x="13" y="4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11" y="7"/>
                    <a:pt x="12" y="8"/>
                    <a:pt x="11" y="1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3"/>
                    <a:pt x="9" y="11"/>
                    <a:pt x="9" y="10"/>
                  </a:cubicBezTo>
                  <a:cubicBezTo>
                    <a:pt x="10" y="9"/>
                    <a:pt x="10" y="8"/>
                    <a:pt x="7" y="8"/>
                  </a:cubicBezTo>
                  <a:cubicBezTo>
                    <a:pt x="3" y="8"/>
                    <a:pt x="3" y="8"/>
                    <a:pt x="3" y="8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4" name="Freeform 56">
              <a:extLst>
                <a:ext uri="{FF2B5EF4-FFF2-40B4-BE49-F238E27FC236}">
                  <a16:creationId xmlns:a16="http://schemas.microsoft.com/office/drawing/2014/main" id="{26884E4B-D041-30F3-A6E5-F041C40C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3863" y="5087938"/>
              <a:ext cx="19050" cy="53975"/>
            </a:xfrm>
            <a:custGeom>
              <a:avLst/>
              <a:gdLst>
                <a:gd name="T0" fmla="*/ 5 w 12"/>
                <a:gd name="T1" fmla="*/ 34 h 34"/>
                <a:gd name="T2" fmla="*/ 0 w 12"/>
                <a:gd name="T3" fmla="*/ 34 h 34"/>
                <a:gd name="T4" fmla="*/ 7 w 12"/>
                <a:gd name="T5" fmla="*/ 0 h 34"/>
                <a:gd name="T6" fmla="*/ 12 w 12"/>
                <a:gd name="T7" fmla="*/ 0 h 34"/>
                <a:gd name="T8" fmla="*/ 5 w 12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4">
                  <a:moveTo>
                    <a:pt x="5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5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5" name="Freeform 57">
              <a:extLst>
                <a:ext uri="{FF2B5EF4-FFF2-40B4-BE49-F238E27FC236}">
                  <a16:creationId xmlns:a16="http://schemas.microsoft.com/office/drawing/2014/main" id="{C6CFAD9B-1366-93A0-CDEF-18D13A3DA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2913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31 w 31"/>
                <a:gd name="T9" fmla="*/ 5 h 34"/>
                <a:gd name="T10" fmla="*/ 10 w 31"/>
                <a:gd name="T11" fmla="*/ 5 h 34"/>
                <a:gd name="T12" fmla="*/ 10 w 31"/>
                <a:gd name="T13" fmla="*/ 15 h 34"/>
                <a:gd name="T14" fmla="*/ 26 w 31"/>
                <a:gd name="T15" fmla="*/ 15 h 34"/>
                <a:gd name="T16" fmla="*/ 26 w 31"/>
                <a:gd name="T17" fmla="*/ 20 h 34"/>
                <a:gd name="T18" fmla="*/ 7 w 31"/>
                <a:gd name="T19" fmla="*/ 20 h 34"/>
                <a:gd name="T20" fmla="*/ 5 w 31"/>
                <a:gd name="T21" fmla="*/ 29 h 34"/>
                <a:gd name="T22" fmla="*/ 26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10" y="5"/>
                  </a:lnTo>
                  <a:lnTo>
                    <a:pt x="10" y="15"/>
                  </a:lnTo>
                  <a:lnTo>
                    <a:pt x="26" y="15"/>
                  </a:lnTo>
                  <a:lnTo>
                    <a:pt x="26" y="20"/>
                  </a:lnTo>
                  <a:lnTo>
                    <a:pt x="7" y="20"/>
                  </a:lnTo>
                  <a:lnTo>
                    <a:pt x="5" y="29"/>
                  </a:lnTo>
                  <a:lnTo>
                    <a:pt x="26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6" name="Freeform 58">
              <a:extLst>
                <a:ext uri="{FF2B5EF4-FFF2-40B4-BE49-F238E27FC236}">
                  <a16:creationId xmlns:a16="http://schemas.microsoft.com/office/drawing/2014/main" id="{0EA2DD35-DCB9-7F9D-5E62-087FB973C2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2125" y="5087938"/>
              <a:ext cx="46038" cy="53975"/>
            </a:xfrm>
            <a:custGeom>
              <a:avLst/>
              <a:gdLst>
                <a:gd name="T0" fmla="*/ 3 w 12"/>
                <a:gd name="T1" fmla="*/ 6 h 14"/>
                <a:gd name="T2" fmla="*/ 6 w 12"/>
                <a:gd name="T3" fmla="*/ 6 h 14"/>
                <a:gd name="T4" fmla="*/ 10 w 12"/>
                <a:gd name="T5" fmla="*/ 4 h 14"/>
                <a:gd name="T6" fmla="*/ 7 w 12"/>
                <a:gd name="T7" fmla="*/ 2 h 14"/>
                <a:gd name="T8" fmla="*/ 4 w 12"/>
                <a:gd name="T9" fmla="*/ 2 h 14"/>
                <a:gd name="T10" fmla="*/ 3 w 12"/>
                <a:gd name="T11" fmla="*/ 6 h 14"/>
                <a:gd name="T12" fmla="*/ 2 w 12"/>
                <a:gd name="T13" fmla="*/ 12 h 14"/>
                <a:gd name="T14" fmla="*/ 6 w 12"/>
                <a:gd name="T15" fmla="*/ 12 h 14"/>
                <a:gd name="T16" fmla="*/ 9 w 12"/>
                <a:gd name="T17" fmla="*/ 10 h 14"/>
                <a:gd name="T18" fmla="*/ 6 w 12"/>
                <a:gd name="T19" fmla="*/ 7 h 14"/>
                <a:gd name="T20" fmla="*/ 3 w 12"/>
                <a:gd name="T21" fmla="*/ 7 h 14"/>
                <a:gd name="T22" fmla="*/ 2 w 12"/>
                <a:gd name="T23" fmla="*/ 12 h 14"/>
                <a:gd name="T24" fmla="*/ 3 w 12"/>
                <a:gd name="T25" fmla="*/ 0 h 14"/>
                <a:gd name="T26" fmla="*/ 9 w 12"/>
                <a:gd name="T27" fmla="*/ 0 h 14"/>
                <a:gd name="T28" fmla="*/ 12 w 12"/>
                <a:gd name="T29" fmla="*/ 4 h 14"/>
                <a:gd name="T30" fmla="*/ 9 w 12"/>
                <a:gd name="T31" fmla="*/ 7 h 14"/>
                <a:gd name="T32" fmla="*/ 11 w 12"/>
                <a:gd name="T33" fmla="*/ 10 h 14"/>
                <a:gd name="T34" fmla="*/ 6 w 12"/>
                <a:gd name="T35" fmla="*/ 14 h 14"/>
                <a:gd name="T36" fmla="*/ 0 w 12"/>
                <a:gd name="T37" fmla="*/ 14 h 14"/>
                <a:gd name="T38" fmla="*/ 3 w 12"/>
                <a:gd name="T3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4">
                  <a:moveTo>
                    <a:pt x="3" y="6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2"/>
                    <a:pt x="9" y="2"/>
                    <a:pt x="7" y="2"/>
                  </a:cubicBezTo>
                  <a:cubicBezTo>
                    <a:pt x="4" y="2"/>
                    <a:pt x="4" y="2"/>
                    <a:pt x="4" y="2"/>
                  </a:cubicBezTo>
                  <a:lnTo>
                    <a:pt x="3" y="6"/>
                  </a:lnTo>
                  <a:close/>
                  <a:moveTo>
                    <a:pt x="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9" y="11"/>
                    <a:pt x="9" y="10"/>
                  </a:cubicBezTo>
                  <a:cubicBezTo>
                    <a:pt x="10" y="8"/>
                    <a:pt x="8" y="7"/>
                    <a:pt x="6" y="7"/>
                  </a:cubicBezTo>
                  <a:cubicBezTo>
                    <a:pt x="3" y="7"/>
                    <a:pt x="3" y="7"/>
                    <a:pt x="3" y="7"/>
                  </a:cubicBezTo>
                  <a:lnTo>
                    <a:pt x="2" y="12"/>
                  </a:lnTo>
                  <a:close/>
                  <a:moveTo>
                    <a:pt x="3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2" y="2"/>
                    <a:pt x="12" y="4"/>
                  </a:cubicBezTo>
                  <a:cubicBezTo>
                    <a:pt x="12" y="5"/>
                    <a:pt x="11" y="6"/>
                    <a:pt x="9" y="7"/>
                  </a:cubicBezTo>
                  <a:cubicBezTo>
                    <a:pt x="10" y="7"/>
                    <a:pt x="12" y="7"/>
                    <a:pt x="11" y="10"/>
                  </a:cubicBezTo>
                  <a:cubicBezTo>
                    <a:pt x="11" y="12"/>
                    <a:pt x="9" y="14"/>
                    <a:pt x="6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7" name="Freeform 59">
              <a:extLst>
                <a:ext uri="{FF2B5EF4-FFF2-40B4-BE49-F238E27FC236}">
                  <a16:creationId xmlns:a16="http://schemas.microsoft.com/office/drawing/2014/main" id="{3A4C6D31-4914-E8AD-D43B-049C6533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1338" y="5087938"/>
              <a:ext cx="49213" cy="53975"/>
            </a:xfrm>
            <a:custGeom>
              <a:avLst/>
              <a:gdLst>
                <a:gd name="T0" fmla="*/ 24 w 31"/>
                <a:gd name="T1" fmla="*/ 34 h 34"/>
                <a:gd name="T2" fmla="*/ 0 w 31"/>
                <a:gd name="T3" fmla="*/ 34 h 34"/>
                <a:gd name="T4" fmla="*/ 7 w 31"/>
                <a:gd name="T5" fmla="*/ 0 h 34"/>
                <a:gd name="T6" fmla="*/ 31 w 31"/>
                <a:gd name="T7" fmla="*/ 0 h 34"/>
                <a:gd name="T8" fmla="*/ 29 w 31"/>
                <a:gd name="T9" fmla="*/ 5 h 34"/>
                <a:gd name="T10" fmla="*/ 10 w 31"/>
                <a:gd name="T11" fmla="*/ 5 h 34"/>
                <a:gd name="T12" fmla="*/ 7 w 31"/>
                <a:gd name="T13" fmla="*/ 15 h 34"/>
                <a:gd name="T14" fmla="*/ 26 w 31"/>
                <a:gd name="T15" fmla="*/ 15 h 34"/>
                <a:gd name="T16" fmla="*/ 24 w 31"/>
                <a:gd name="T17" fmla="*/ 20 h 34"/>
                <a:gd name="T18" fmla="*/ 7 w 31"/>
                <a:gd name="T19" fmla="*/ 20 h 34"/>
                <a:gd name="T20" fmla="*/ 5 w 31"/>
                <a:gd name="T21" fmla="*/ 29 h 34"/>
                <a:gd name="T22" fmla="*/ 24 w 31"/>
                <a:gd name="T23" fmla="*/ 29 h 34"/>
                <a:gd name="T24" fmla="*/ 24 w 31"/>
                <a:gd name="T2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4">
                  <a:moveTo>
                    <a:pt x="24" y="34"/>
                  </a:moveTo>
                  <a:lnTo>
                    <a:pt x="0" y="34"/>
                  </a:lnTo>
                  <a:lnTo>
                    <a:pt x="7" y="0"/>
                  </a:lnTo>
                  <a:lnTo>
                    <a:pt x="31" y="0"/>
                  </a:lnTo>
                  <a:lnTo>
                    <a:pt x="29" y="5"/>
                  </a:lnTo>
                  <a:lnTo>
                    <a:pt x="10" y="5"/>
                  </a:lnTo>
                  <a:lnTo>
                    <a:pt x="7" y="15"/>
                  </a:lnTo>
                  <a:lnTo>
                    <a:pt x="26" y="15"/>
                  </a:lnTo>
                  <a:lnTo>
                    <a:pt x="24" y="20"/>
                  </a:lnTo>
                  <a:lnTo>
                    <a:pt x="7" y="20"/>
                  </a:lnTo>
                  <a:lnTo>
                    <a:pt x="5" y="29"/>
                  </a:lnTo>
                  <a:lnTo>
                    <a:pt x="24" y="29"/>
                  </a:lnTo>
                  <a:lnTo>
                    <a:pt x="2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8" name="Freeform 60">
              <a:extLst>
                <a:ext uri="{FF2B5EF4-FFF2-40B4-BE49-F238E27FC236}">
                  <a16:creationId xmlns:a16="http://schemas.microsoft.com/office/drawing/2014/main" id="{8734B75E-4DC4-C46C-B35C-4F3D39644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61663" y="5087938"/>
              <a:ext cx="49213" cy="53975"/>
            </a:xfrm>
            <a:custGeom>
              <a:avLst/>
              <a:gdLst>
                <a:gd name="T0" fmla="*/ 24 w 31"/>
                <a:gd name="T1" fmla="*/ 20 h 34"/>
                <a:gd name="T2" fmla="*/ 22 w 31"/>
                <a:gd name="T3" fmla="*/ 5 h 34"/>
                <a:gd name="T4" fmla="*/ 22 w 31"/>
                <a:gd name="T5" fmla="*/ 5 h 34"/>
                <a:gd name="T6" fmla="*/ 12 w 31"/>
                <a:gd name="T7" fmla="*/ 20 h 34"/>
                <a:gd name="T8" fmla="*/ 24 w 31"/>
                <a:gd name="T9" fmla="*/ 20 h 34"/>
                <a:gd name="T10" fmla="*/ 12 w 31"/>
                <a:gd name="T11" fmla="*/ 25 h 34"/>
                <a:gd name="T12" fmla="*/ 5 w 31"/>
                <a:gd name="T13" fmla="*/ 34 h 34"/>
                <a:gd name="T14" fmla="*/ 0 w 31"/>
                <a:gd name="T15" fmla="*/ 34 h 34"/>
                <a:gd name="T16" fmla="*/ 19 w 31"/>
                <a:gd name="T17" fmla="*/ 0 h 34"/>
                <a:gd name="T18" fmla="*/ 26 w 31"/>
                <a:gd name="T19" fmla="*/ 0 h 34"/>
                <a:gd name="T20" fmla="*/ 31 w 31"/>
                <a:gd name="T21" fmla="*/ 34 h 34"/>
                <a:gd name="T22" fmla="*/ 26 w 31"/>
                <a:gd name="T23" fmla="*/ 34 h 34"/>
                <a:gd name="T24" fmla="*/ 24 w 31"/>
                <a:gd name="T25" fmla="*/ 25 h 34"/>
                <a:gd name="T26" fmla="*/ 12 w 31"/>
                <a:gd name="T2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34">
                  <a:moveTo>
                    <a:pt x="24" y="20"/>
                  </a:moveTo>
                  <a:lnTo>
                    <a:pt x="22" y="5"/>
                  </a:lnTo>
                  <a:lnTo>
                    <a:pt x="22" y="5"/>
                  </a:lnTo>
                  <a:lnTo>
                    <a:pt x="12" y="20"/>
                  </a:lnTo>
                  <a:lnTo>
                    <a:pt x="24" y="20"/>
                  </a:lnTo>
                  <a:close/>
                  <a:moveTo>
                    <a:pt x="12" y="25"/>
                  </a:moveTo>
                  <a:lnTo>
                    <a:pt x="5" y="34"/>
                  </a:lnTo>
                  <a:lnTo>
                    <a:pt x="0" y="34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1" y="34"/>
                  </a:lnTo>
                  <a:lnTo>
                    <a:pt x="26" y="34"/>
                  </a:lnTo>
                  <a:lnTo>
                    <a:pt x="24" y="25"/>
                  </a:lnTo>
                  <a:lnTo>
                    <a:pt x="1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9" name="Freeform 61">
              <a:extLst>
                <a:ext uri="{FF2B5EF4-FFF2-40B4-BE49-F238E27FC236}">
                  <a16:creationId xmlns:a16="http://schemas.microsoft.com/office/drawing/2014/main" id="{0D562E79-4E67-BE21-99F1-124275930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18813" y="5087938"/>
              <a:ext cx="49213" cy="53975"/>
            </a:xfrm>
            <a:custGeom>
              <a:avLst/>
              <a:gdLst>
                <a:gd name="T0" fmla="*/ 7 w 13"/>
                <a:gd name="T1" fmla="*/ 7 h 14"/>
                <a:gd name="T2" fmla="*/ 13 w 13"/>
                <a:gd name="T3" fmla="*/ 7 h 14"/>
                <a:gd name="T4" fmla="*/ 11 w 13"/>
                <a:gd name="T5" fmla="*/ 14 h 14"/>
                <a:gd name="T6" fmla="*/ 10 w 13"/>
                <a:gd name="T7" fmla="*/ 14 h 14"/>
                <a:gd name="T8" fmla="*/ 10 w 13"/>
                <a:gd name="T9" fmla="*/ 12 h 14"/>
                <a:gd name="T10" fmla="*/ 5 w 13"/>
                <a:gd name="T11" fmla="*/ 14 h 14"/>
                <a:gd name="T12" fmla="*/ 1 w 13"/>
                <a:gd name="T13" fmla="*/ 13 h 14"/>
                <a:gd name="T14" fmla="*/ 0 w 13"/>
                <a:gd name="T15" fmla="*/ 7 h 14"/>
                <a:gd name="T16" fmla="*/ 8 w 13"/>
                <a:gd name="T17" fmla="*/ 0 h 14"/>
                <a:gd name="T18" fmla="*/ 13 w 13"/>
                <a:gd name="T19" fmla="*/ 4 h 14"/>
                <a:gd name="T20" fmla="*/ 11 w 13"/>
                <a:gd name="T21" fmla="*/ 4 h 14"/>
                <a:gd name="T22" fmla="*/ 8 w 13"/>
                <a:gd name="T23" fmla="*/ 1 h 14"/>
                <a:gd name="T24" fmla="*/ 2 w 13"/>
                <a:gd name="T25" fmla="*/ 7 h 14"/>
                <a:gd name="T26" fmla="*/ 6 w 13"/>
                <a:gd name="T27" fmla="*/ 13 h 14"/>
                <a:gd name="T28" fmla="*/ 9 w 13"/>
                <a:gd name="T29" fmla="*/ 12 h 14"/>
                <a:gd name="T30" fmla="*/ 11 w 13"/>
                <a:gd name="T31" fmla="*/ 8 h 14"/>
                <a:gd name="T32" fmla="*/ 7 w 13"/>
                <a:gd name="T33" fmla="*/ 8 h 14"/>
                <a:gd name="T34" fmla="*/ 7 w 13"/>
                <a:gd name="T35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14">
                  <a:moveTo>
                    <a:pt x="7" y="7"/>
                  </a:moveTo>
                  <a:cubicBezTo>
                    <a:pt x="13" y="7"/>
                    <a:pt x="13" y="7"/>
                    <a:pt x="13" y="7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3"/>
                    <a:pt x="7" y="14"/>
                    <a:pt x="5" y="14"/>
                  </a:cubicBezTo>
                  <a:cubicBezTo>
                    <a:pt x="3" y="14"/>
                    <a:pt x="2" y="13"/>
                    <a:pt x="1" y="13"/>
                  </a:cubicBezTo>
                  <a:cubicBezTo>
                    <a:pt x="0" y="11"/>
                    <a:pt x="0" y="8"/>
                    <a:pt x="0" y="7"/>
                  </a:cubicBezTo>
                  <a:cubicBezTo>
                    <a:pt x="1" y="4"/>
                    <a:pt x="4" y="0"/>
                    <a:pt x="8" y="0"/>
                  </a:cubicBezTo>
                  <a:cubicBezTo>
                    <a:pt x="11" y="0"/>
                    <a:pt x="13" y="1"/>
                    <a:pt x="13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2"/>
                    <a:pt x="9" y="1"/>
                    <a:pt x="8" y="1"/>
                  </a:cubicBezTo>
                  <a:cubicBezTo>
                    <a:pt x="5" y="1"/>
                    <a:pt x="3" y="3"/>
                    <a:pt x="2" y="7"/>
                  </a:cubicBezTo>
                  <a:cubicBezTo>
                    <a:pt x="2" y="10"/>
                    <a:pt x="2" y="13"/>
                    <a:pt x="6" y="13"/>
                  </a:cubicBezTo>
                  <a:cubicBezTo>
                    <a:pt x="6" y="13"/>
                    <a:pt x="7" y="13"/>
                    <a:pt x="9" y="12"/>
                  </a:cubicBezTo>
                  <a:cubicBezTo>
                    <a:pt x="10" y="11"/>
                    <a:pt x="11" y="10"/>
                    <a:pt x="11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FC1A4944-C01A-A9E7-8EB5-DEDCFEB9E1D4}"/>
              </a:ext>
            </a:extLst>
          </p:cNvPr>
          <p:cNvGrpSpPr/>
          <p:nvPr/>
        </p:nvGrpSpPr>
        <p:grpSpPr>
          <a:xfrm>
            <a:off x="592201" y="2988818"/>
            <a:ext cx="4197695" cy="720000"/>
            <a:chOff x="592201" y="2988818"/>
            <a:chExt cx="4197695" cy="720000"/>
          </a:xfrm>
        </p:grpSpPr>
        <p:pic>
          <p:nvPicPr>
            <p:cNvPr id="93" name="Grafik 92" descr="Moderne Architektur mit einfarbiger Füllung">
              <a:extLst>
                <a:ext uri="{FF2B5EF4-FFF2-40B4-BE49-F238E27FC236}">
                  <a16:creationId xmlns:a16="http://schemas.microsoft.com/office/drawing/2014/main" id="{73368CF9-192F-9E0B-2C0F-1C4EF72DF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2201" y="2988818"/>
              <a:ext cx="720000" cy="720000"/>
            </a:xfrm>
            <a:prstGeom prst="rect">
              <a:avLst/>
            </a:prstGeom>
          </p:spPr>
        </p:pic>
        <p:sp>
          <p:nvSpPr>
            <p:cNvPr id="114" name="Textfeld 113">
              <a:extLst>
                <a:ext uri="{FF2B5EF4-FFF2-40B4-BE49-F238E27FC236}">
                  <a16:creationId xmlns:a16="http://schemas.microsoft.com/office/drawing/2014/main" id="{7E7F9C35-E5DE-679D-13FD-DB73F0C975A5}"/>
                </a:ext>
              </a:extLst>
            </p:cNvPr>
            <p:cNvSpPr txBox="1"/>
            <p:nvPr/>
          </p:nvSpPr>
          <p:spPr>
            <a:xfrm>
              <a:off x="1552103" y="3025653"/>
              <a:ext cx="323779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de-DE" dirty="0"/>
                <a:t>Sächsisches Unternehmen</a:t>
              </a:r>
            </a:p>
            <a:p>
              <a:r>
                <a:rPr lang="de-DE" dirty="0"/>
                <a:t>Hauptsitz in Dresden</a:t>
              </a:r>
            </a:p>
          </p:txBody>
        </p:sp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6E2E1409-20FC-9694-7728-716F56D4FBD2}"/>
              </a:ext>
            </a:extLst>
          </p:cNvPr>
          <p:cNvGrpSpPr/>
          <p:nvPr/>
        </p:nvGrpSpPr>
        <p:grpSpPr>
          <a:xfrm>
            <a:off x="592201" y="3903925"/>
            <a:ext cx="4197695" cy="720000"/>
            <a:chOff x="592201" y="3860830"/>
            <a:chExt cx="4197695" cy="720000"/>
          </a:xfrm>
        </p:grpSpPr>
        <p:pic>
          <p:nvPicPr>
            <p:cNvPr id="95" name="Grafik 94" descr="Mitarbeitendenausweis mit einfarbiger Füllung">
              <a:extLst>
                <a:ext uri="{FF2B5EF4-FFF2-40B4-BE49-F238E27FC236}">
                  <a16:creationId xmlns:a16="http://schemas.microsoft.com/office/drawing/2014/main" id="{A57576F0-36C9-0967-7AA9-604DFC885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2201" y="3860830"/>
              <a:ext cx="720000" cy="720000"/>
            </a:xfrm>
            <a:prstGeom prst="rect">
              <a:avLst/>
            </a:prstGeom>
          </p:spPr>
        </p:pic>
        <p:sp>
          <p:nvSpPr>
            <p:cNvPr id="115" name="Textfeld 114">
              <a:extLst>
                <a:ext uri="{FF2B5EF4-FFF2-40B4-BE49-F238E27FC236}">
                  <a16:creationId xmlns:a16="http://schemas.microsoft.com/office/drawing/2014/main" id="{483424DD-BBE9-45BE-4969-8D7D38419BDB}"/>
                </a:ext>
              </a:extLst>
            </p:cNvPr>
            <p:cNvSpPr txBox="1"/>
            <p:nvPr/>
          </p:nvSpPr>
          <p:spPr>
            <a:xfrm>
              <a:off x="1552103" y="4036164"/>
              <a:ext cx="323779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de-DE" dirty="0"/>
                <a:t>über 50 Mitarbeiter</a:t>
              </a:r>
            </a:p>
          </p:txBody>
        </p:sp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CF75BD64-A2AB-D698-91F4-EC3DDB8D1DE6}"/>
              </a:ext>
            </a:extLst>
          </p:cNvPr>
          <p:cNvGrpSpPr/>
          <p:nvPr/>
        </p:nvGrpSpPr>
        <p:grpSpPr>
          <a:xfrm>
            <a:off x="592201" y="4819031"/>
            <a:ext cx="4197695" cy="720000"/>
            <a:chOff x="592201" y="4742831"/>
            <a:chExt cx="4197695" cy="720000"/>
          </a:xfrm>
        </p:grpSpPr>
        <p:pic>
          <p:nvPicPr>
            <p:cNvPr id="99" name="Grafik 98" descr="Bus mit einfarbiger Füllung">
              <a:extLst>
                <a:ext uri="{FF2B5EF4-FFF2-40B4-BE49-F238E27FC236}">
                  <a16:creationId xmlns:a16="http://schemas.microsoft.com/office/drawing/2014/main" id="{7F0E8662-B14E-7EE7-1262-99C04052A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92201" y="4742831"/>
              <a:ext cx="720000" cy="720000"/>
            </a:xfrm>
            <a:prstGeom prst="rect">
              <a:avLst/>
            </a:prstGeom>
          </p:spPr>
        </p:pic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74BC3322-D60E-E088-C68A-83844C7587BB}"/>
                </a:ext>
              </a:extLst>
            </p:cNvPr>
            <p:cNvSpPr txBox="1"/>
            <p:nvPr/>
          </p:nvSpPr>
          <p:spPr>
            <a:xfrm>
              <a:off x="1552103" y="4918165"/>
              <a:ext cx="3237793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de-DE" dirty="0"/>
                <a:t>Mitarbeiter-Rabatt &amp; Jobticket</a:t>
              </a:r>
            </a:p>
          </p:txBody>
        </p:sp>
      </p:grp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6BD130C6-8BD8-4994-D8F6-458CF4EA9070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120" name="Freeform 10">
              <a:extLst>
                <a:ext uri="{FF2B5EF4-FFF2-40B4-BE49-F238E27FC236}">
                  <a16:creationId xmlns:a16="http://schemas.microsoft.com/office/drawing/2014/main" id="{7829ECF2-9D27-179C-1F7F-4678B4750C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121" name="Freeform 11">
              <a:extLst>
                <a:ext uri="{FF2B5EF4-FFF2-40B4-BE49-F238E27FC236}">
                  <a16:creationId xmlns:a16="http://schemas.microsoft.com/office/drawing/2014/main" id="{C4A21B14-E205-D575-99F0-C467B7D468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0692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uiExpand="1" build="p"/>
      <p:bldP spid="10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Deutschland-Ticket als Jobticket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Arbeitnehmer</a:t>
            </a:r>
          </a:p>
          <a:p>
            <a:r>
              <a:rPr lang="de-DE" dirty="0"/>
              <a:t>28 Jahre</a:t>
            </a:r>
          </a:p>
          <a:p>
            <a:r>
              <a:rPr lang="de-DE" dirty="0"/>
              <a:t>ledig, kinderlos</a:t>
            </a:r>
          </a:p>
          <a:p>
            <a:r>
              <a:rPr lang="de-DE" dirty="0"/>
              <a:t>konfessionslos</a:t>
            </a:r>
          </a:p>
          <a:p>
            <a:r>
              <a:rPr lang="de-DE" dirty="0"/>
              <a:t>IKK classic (ZB: 1,7 %)</a:t>
            </a:r>
          </a:p>
          <a:p>
            <a:r>
              <a:rPr lang="de-DE" dirty="0"/>
              <a:t>3.200,00 EUR brutto</a:t>
            </a:r>
          </a:p>
          <a:p>
            <a:endParaRPr lang="de-DE" dirty="0"/>
          </a:p>
        </p:txBody>
      </p:sp>
      <p:sp>
        <p:nvSpPr>
          <p:cNvPr id="47" name="Inhaltsplatzhalter 46">
            <a:extLst>
              <a:ext uri="{FF2B5EF4-FFF2-40B4-BE49-F238E27FC236}">
                <a16:creationId xmlns:a16="http://schemas.microsoft.com/office/drawing/2014/main" id="{258881FC-5631-F5C1-B8ED-40BCA5A72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1200" y="2070000"/>
            <a:ext cx="3657600" cy="3510000"/>
          </a:xfrm>
        </p:spPr>
        <p:txBody>
          <a:bodyPr/>
          <a:lstStyle/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Kosten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49,00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reduzierter Preis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46,55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AG-Zuschuss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12,25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Gesamtbrutto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3.212,25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Auszahlbetrag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2.084,02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Geldwerter Vorteil	</a:t>
            </a:r>
            <a:r>
              <a:rPr lang="de-DE"/>
              <a:t> </a:t>
            </a:r>
            <a:r>
              <a:rPr lang="de-DE" b="1">
                <a:solidFill>
                  <a:schemeClr val="accent5">
                    <a:lumMod val="75000"/>
                  </a:schemeClr>
                </a:solidFill>
              </a:rPr>
              <a:t>12,25 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EUR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10B9-5D8D-4EAB-B282-EAFA027AD99D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8" name="Inhaltsplatzhalter 47">
            <a:extLst>
              <a:ext uri="{FF2B5EF4-FFF2-40B4-BE49-F238E27FC236}">
                <a16:creationId xmlns:a16="http://schemas.microsoft.com/office/drawing/2014/main" id="{24E2C2F8-D1A1-62BD-C6A5-1A1FC601B73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682400" y="2070000"/>
            <a:ext cx="3657600" cy="3510000"/>
          </a:xfrm>
        </p:spPr>
        <p:txBody>
          <a:bodyPr/>
          <a:lstStyle/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Kosten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49,00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reduzierter Preis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46,55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AG-Zuschuss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46,55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Gesamtbrutto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3.246,55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Auszahlbetrag	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2.118,32 EUR</a:t>
            </a:r>
          </a:p>
          <a:p>
            <a:pPr marL="0" indent="0">
              <a:buNone/>
              <a:tabLst>
                <a:tab pos="3387600" algn="r"/>
              </a:tabLst>
            </a:pPr>
            <a:r>
              <a:rPr lang="de-DE" dirty="0"/>
              <a:t>Geldwerter Vorteil	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</a:rPr>
              <a:t>46,55 EUR</a:t>
            </a:r>
          </a:p>
          <a:p>
            <a:endParaRPr lang="de-D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67573B0E-09E1-1E43-BC6A-97E71E0F13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Klaus Häfty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C8D8D9AF-9117-22E6-8B77-6D94440EC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25 % AG-Zuschuss</a:t>
            </a:r>
          </a:p>
        </p:txBody>
      </p:sp>
      <p:sp>
        <p:nvSpPr>
          <p:cNvPr id="49" name="Textplatzhalter 48">
            <a:extLst>
              <a:ext uri="{FF2B5EF4-FFF2-40B4-BE49-F238E27FC236}">
                <a16:creationId xmlns:a16="http://schemas.microsoft.com/office/drawing/2014/main" id="{153C7ED7-4490-46F3-EB14-776A38030A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100 % AG-Zuschuss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2D3EB5D-B2B0-081D-AC4F-00AEC58DF756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7C9C33B6-EE94-F37B-38D4-A47D7DD2B7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31A1B1F-262E-4275-6384-2A53C9A97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pic>
        <p:nvPicPr>
          <p:cNvPr id="45" name="Inhaltsplatzhalter 23" descr="Mann mit einfarbiger Füllung">
            <a:extLst>
              <a:ext uri="{FF2B5EF4-FFF2-40B4-BE49-F238E27FC236}">
                <a16:creationId xmlns:a16="http://schemas.microsoft.com/office/drawing/2014/main" id="{20EDEFCD-2522-38C5-E52F-49BBFF58E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4500000"/>
            <a:ext cx="1080000" cy="1080000"/>
          </a:xfrm>
          <a:prstGeom prst="rect">
            <a:avLst/>
          </a:prstGeom>
        </p:spPr>
      </p:pic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38B02528-4A31-9256-05E8-25D0505277F5}"/>
              </a:ext>
            </a:extLst>
          </p:cNvPr>
          <p:cNvGrpSpPr>
            <a:grpSpLocks noChangeAspect="1"/>
          </p:cNvGrpSpPr>
          <p:nvPr/>
        </p:nvGrpSpPr>
        <p:grpSpPr>
          <a:xfrm>
            <a:off x="5220000" y="4774541"/>
            <a:ext cx="1080000" cy="611004"/>
            <a:chOff x="4773613" y="4870450"/>
            <a:chExt cx="917575" cy="519113"/>
          </a:xfrm>
        </p:grpSpPr>
        <p:sp>
          <p:nvSpPr>
            <p:cNvPr id="53" name="AutoShape 3">
              <a:extLst>
                <a:ext uri="{FF2B5EF4-FFF2-40B4-BE49-F238E27FC236}">
                  <a16:creationId xmlns:a16="http://schemas.microsoft.com/office/drawing/2014/main" id="{7652D3E1-2C7F-3CA6-A052-08525F57EFE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776788" y="4870450"/>
              <a:ext cx="9144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18CB18C2-D6B9-49AA-3E8A-BF8A16DA26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3613" y="4870450"/>
              <a:ext cx="914400" cy="461963"/>
            </a:xfrm>
            <a:custGeom>
              <a:avLst/>
              <a:gdLst>
                <a:gd name="T0" fmla="*/ 239 w 240"/>
                <a:gd name="T1" fmla="*/ 57 h 120"/>
                <a:gd name="T2" fmla="*/ 232 w 240"/>
                <a:gd name="T3" fmla="*/ 18 h 120"/>
                <a:gd name="T4" fmla="*/ 211 w 240"/>
                <a:gd name="T5" fmla="*/ 0 h 120"/>
                <a:gd name="T6" fmla="*/ 11 w 240"/>
                <a:gd name="T7" fmla="*/ 0 h 120"/>
                <a:gd name="T8" fmla="*/ 0 w 240"/>
                <a:gd name="T9" fmla="*/ 11 h 120"/>
                <a:gd name="T10" fmla="*/ 0 w 240"/>
                <a:gd name="T11" fmla="*/ 110 h 120"/>
                <a:gd name="T12" fmla="*/ 11 w 240"/>
                <a:gd name="T13" fmla="*/ 120 h 120"/>
                <a:gd name="T14" fmla="*/ 11 w 240"/>
                <a:gd name="T15" fmla="*/ 120 h 120"/>
                <a:gd name="T16" fmla="*/ 11 w 240"/>
                <a:gd name="T17" fmla="*/ 115 h 120"/>
                <a:gd name="T18" fmla="*/ 38 w 240"/>
                <a:gd name="T19" fmla="*/ 88 h 120"/>
                <a:gd name="T20" fmla="*/ 65 w 240"/>
                <a:gd name="T21" fmla="*/ 115 h 120"/>
                <a:gd name="T22" fmla="*/ 65 w 240"/>
                <a:gd name="T23" fmla="*/ 120 h 120"/>
                <a:gd name="T24" fmla="*/ 164 w 240"/>
                <a:gd name="T25" fmla="*/ 120 h 120"/>
                <a:gd name="T26" fmla="*/ 164 w 240"/>
                <a:gd name="T27" fmla="*/ 115 h 120"/>
                <a:gd name="T28" fmla="*/ 191 w 240"/>
                <a:gd name="T29" fmla="*/ 88 h 120"/>
                <a:gd name="T30" fmla="*/ 218 w 240"/>
                <a:gd name="T31" fmla="*/ 115 h 120"/>
                <a:gd name="T32" fmla="*/ 218 w 240"/>
                <a:gd name="T33" fmla="*/ 120 h 120"/>
                <a:gd name="T34" fmla="*/ 229 w 240"/>
                <a:gd name="T35" fmla="*/ 120 h 120"/>
                <a:gd name="T36" fmla="*/ 240 w 240"/>
                <a:gd name="T37" fmla="*/ 110 h 120"/>
                <a:gd name="T38" fmla="*/ 240 w 240"/>
                <a:gd name="T39" fmla="*/ 75 h 120"/>
                <a:gd name="T40" fmla="*/ 239 w 240"/>
                <a:gd name="T41" fmla="*/ 57 h 120"/>
                <a:gd name="T42" fmla="*/ 55 w 240"/>
                <a:gd name="T43" fmla="*/ 55 h 120"/>
                <a:gd name="T44" fmla="*/ 11 w 240"/>
                <a:gd name="T45" fmla="*/ 55 h 120"/>
                <a:gd name="T46" fmla="*/ 11 w 240"/>
                <a:gd name="T47" fmla="*/ 17 h 120"/>
                <a:gd name="T48" fmla="*/ 16 w 240"/>
                <a:gd name="T49" fmla="*/ 11 h 120"/>
                <a:gd name="T50" fmla="*/ 55 w 240"/>
                <a:gd name="T51" fmla="*/ 11 h 120"/>
                <a:gd name="T52" fmla="*/ 55 w 240"/>
                <a:gd name="T53" fmla="*/ 55 h 120"/>
                <a:gd name="T54" fmla="*/ 109 w 240"/>
                <a:gd name="T55" fmla="*/ 55 h 120"/>
                <a:gd name="T56" fmla="*/ 65 w 240"/>
                <a:gd name="T57" fmla="*/ 55 h 120"/>
                <a:gd name="T58" fmla="*/ 65 w 240"/>
                <a:gd name="T59" fmla="*/ 11 h 120"/>
                <a:gd name="T60" fmla="*/ 109 w 240"/>
                <a:gd name="T61" fmla="*/ 11 h 120"/>
                <a:gd name="T62" fmla="*/ 109 w 240"/>
                <a:gd name="T63" fmla="*/ 55 h 120"/>
                <a:gd name="T64" fmla="*/ 164 w 240"/>
                <a:gd name="T65" fmla="*/ 55 h 120"/>
                <a:gd name="T66" fmla="*/ 120 w 240"/>
                <a:gd name="T67" fmla="*/ 55 h 120"/>
                <a:gd name="T68" fmla="*/ 120 w 240"/>
                <a:gd name="T69" fmla="*/ 11 h 120"/>
                <a:gd name="T70" fmla="*/ 164 w 240"/>
                <a:gd name="T71" fmla="*/ 11 h 120"/>
                <a:gd name="T72" fmla="*/ 164 w 240"/>
                <a:gd name="T73" fmla="*/ 55 h 120"/>
                <a:gd name="T74" fmla="*/ 191 w 240"/>
                <a:gd name="T75" fmla="*/ 71 h 120"/>
                <a:gd name="T76" fmla="*/ 175 w 240"/>
                <a:gd name="T77" fmla="*/ 55 h 120"/>
                <a:gd name="T78" fmla="*/ 175 w 240"/>
                <a:gd name="T79" fmla="*/ 11 h 120"/>
                <a:gd name="T80" fmla="*/ 211 w 240"/>
                <a:gd name="T81" fmla="*/ 11 h 120"/>
                <a:gd name="T82" fmla="*/ 221 w 240"/>
                <a:gd name="T83" fmla="*/ 20 h 120"/>
                <a:gd name="T84" fmla="*/ 228 w 240"/>
                <a:gd name="T85" fmla="*/ 59 h 120"/>
                <a:gd name="T86" fmla="*/ 229 w 240"/>
                <a:gd name="T87" fmla="*/ 71 h 120"/>
                <a:gd name="T88" fmla="*/ 191 w 240"/>
                <a:gd name="T89" fmla="*/ 7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0" h="120">
                  <a:moveTo>
                    <a:pt x="239" y="57"/>
                  </a:moveTo>
                  <a:cubicBezTo>
                    <a:pt x="232" y="18"/>
                    <a:pt x="232" y="18"/>
                    <a:pt x="232" y="18"/>
                  </a:cubicBezTo>
                  <a:cubicBezTo>
                    <a:pt x="230" y="8"/>
                    <a:pt x="221" y="0"/>
                    <a:pt x="2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6"/>
                    <a:pt x="5" y="120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19"/>
                    <a:pt x="11" y="117"/>
                    <a:pt x="11" y="115"/>
                  </a:cubicBezTo>
                  <a:cubicBezTo>
                    <a:pt x="11" y="100"/>
                    <a:pt x="23" y="88"/>
                    <a:pt x="38" y="88"/>
                  </a:cubicBezTo>
                  <a:cubicBezTo>
                    <a:pt x="53" y="88"/>
                    <a:pt x="65" y="100"/>
                    <a:pt x="65" y="115"/>
                  </a:cubicBezTo>
                  <a:cubicBezTo>
                    <a:pt x="65" y="117"/>
                    <a:pt x="65" y="119"/>
                    <a:pt x="65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4" y="119"/>
                    <a:pt x="164" y="117"/>
                    <a:pt x="164" y="115"/>
                  </a:cubicBezTo>
                  <a:cubicBezTo>
                    <a:pt x="164" y="100"/>
                    <a:pt x="176" y="88"/>
                    <a:pt x="191" y="88"/>
                  </a:cubicBezTo>
                  <a:cubicBezTo>
                    <a:pt x="206" y="88"/>
                    <a:pt x="218" y="100"/>
                    <a:pt x="218" y="115"/>
                  </a:cubicBezTo>
                  <a:cubicBezTo>
                    <a:pt x="218" y="117"/>
                    <a:pt x="218" y="119"/>
                    <a:pt x="218" y="120"/>
                  </a:cubicBezTo>
                  <a:cubicBezTo>
                    <a:pt x="229" y="120"/>
                    <a:pt x="229" y="120"/>
                    <a:pt x="229" y="120"/>
                  </a:cubicBezTo>
                  <a:cubicBezTo>
                    <a:pt x="235" y="120"/>
                    <a:pt x="240" y="116"/>
                    <a:pt x="240" y="110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69"/>
                    <a:pt x="239" y="63"/>
                    <a:pt x="239" y="57"/>
                  </a:cubicBezTo>
                  <a:close/>
                  <a:moveTo>
                    <a:pt x="55" y="55"/>
                  </a:moveTo>
                  <a:cubicBezTo>
                    <a:pt x="11" y="55"/>
                    <a:pt x="11" y="55"/>
                    <a:pt x="11" y="55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4"/>
                    <a:pt x="13" y="11"/>
                    <a:pt x="16" y="11"/>
                  </a:cubicBezTo>
                  <a:cubicBezTo>
                    <a:pt x="55" y="11"/>
                    <a:pt x="55" y="11"/>
                    <a:pt x="55" y="11"/>
                  </a:cubicBezTo>
                  <a:lnTo>
                    <a:pt x="55" y="55"/>
                  </a:lnTo>
                  <a:close/>
                  <a:moveTo>
                    <a:pt x="109" y="55"/>
                  </a:moveTo>
                  <a:cubicBezTo>
                    <a:pt x="65" y="55"/>
                    <a:pt x="65" y="55"/>
                    <a:pt x="65" y="55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109" y="11"/>
                    <a:pt x="109" y="11"/>
                    <a:pt x="109" y="11"/>
                  </a:cubicBezTo>
                  <a:lnTo>
                    <a:pt x="109" y="55"/>
                  </a:lnTo>
                  <a:close/>
                  <a:moveTo>
                    <a:pt x="164" y="55"/>
                  </a:moveTo>
                  <a:cubicBezTo>
                    <a:pt x="120" y="55"/>
                    <a:pt x="120" y="55"/>
                    <a:pt x="120" y="55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64" y="11"/>
                    <a:pt x="164" y="11"/>
                    <a:pt x="164" y="11"/>
                  </a:cubicBezTo>
                  <a:lnTo>
                    <a:pt x="164" y="55"/>
                  </a:lnTo>
                  <a:close/>
                  <a:moveTo>
                    <a:pt x="191" y="71"/>
                  </a:moveTo>
                  <a:cubicBezTo>
                    <a:pt x="175" y="55"/>
                    <a:pt x="175" y="55"/>
                    <a:pt x="175" y="55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211" y="11"/>
                    <a:pt x="211" y="11"/>
                    <a:pt x="211" y="11"/>
                  </a:cubicBezTo>
                  <a:cubicBezTo>
                    <a:pt x="216" y="11"/>
                    <a:pt x="221" y="15"/>
                    <a:pt x="221" y="20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63"/>
                    <a:pt x="229" y="67"/>
                    <a:pt x="229" y="71"/>
                  </a:cubicBezTo>
                  <a:lnTo>
                    <a:pt x="191" y="7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55" name="Oval 6">
              <a:extLst>
                <a:ext uri="{FF2B5EF4-FFF2-40B4-BE49-F238E27FC236}">
                  <a16:creationId xmlns:a16="http://schemas.microsoft.com/office/drawing/2014/main" id="{FF75B8F7-EF84-4D1D-228D-F0E84C8BA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7663" y="5240338"/>
              <a:ext cx="146050" cy="14605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56" name="Oval 7">
              <a:extLst>
                <a:ext uri="{FF2B5EF4-FFF2-40B4-BE49-F238E27FC236}">
                  <a16:creationId xmlns:a16="http://schemas.microsoft.com/office/drawing/2014/main" id="{56844FDC-2F42-E411-358A-8F0804CA2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5051" y="5240338"/>
              <a:ext cx="144463" cy="1460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28890C09-42F5-01DA-6AFB-86E634276248}"/>
                </a:ext>
              </a:extLst>
            </p:cNvPr>
            <p:cNvGrpSpPr/>
            <p:nvPr/>
          </p:nvGrpSpPr>
          <p:grpSpPr>
            <a:xfrm>
              <a:off x="4773613" y="4870450"/>
              <a:ext cx="228600" cy="515938"/>
              <a:chOff x="4773613" y="4870450"/>
              <a:chExt cx="228600" cy="515938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57" name="Oval 8">
                <a:extLst>
                  <a:ext uri="{FF2B5EF4-FFF2-40B4-BE49-F238E27FC236}">
                    <a16:creationId xmlns:a16="http://schemas.microsoft.com/office/drawing/2014/main" id="{ED278018-1BF1-51F5-FF57-DA0BED290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1" y="5240338"/>
                <a:ext cx="144463" cy="1460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58" name="Freeform 9">
                <a:extLst>
                  <a:ext uri="{FF2B5EF4-FFF2-40B4-BE49-F238E27FC236}">
                    <a16:creationId xmlns:a16="http://schemas.microsoft.com/office/drawing/2014/main" id="{C5F18CCD-DBFE-1259-BAB2-B3168C630C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3613" y="4870450"/>
                <a:ext cx="228600" cy="461963"/>
              </a:xfrm>
              <a:custGeom>
                <a:avLst/>
                <a:gdLst>
                  <a:gd name="T0" fmla="*/ 11 w 60"/>
                  <a:gd name="T1" fmla="*/ 0 h 120"/>
                  <a:gd name="T2" fmla="*/ 0 w 60"/>
                  <a:gd name="T3" fmla="*/ 11 h 120"/>
                  <a:gd name="T4" fmla="*/ 0 w 60"/>
                  <a:gd name="T5" fmla="*/ 110 h 120"/>
                  <a:gd name="T6" fmla="*/ 11 w 60"/>
                  <a:gd name="T7" fmla="*/ 120 h 120"/>
                  <a:gd name="T8" fmla="*/ 11 w 60"/>
                  <a:gd name="T9" fmla="*/ 120 h 120"/>
                  <a:gd name="T10" fmla="*/ 11 w 60"/>
                  <a:gd name="T11" fmla="*/ 115 h 120"/>
                  <a:gd name="T12" fmla="*/ 38 w 60"/>
                  <a:gd name="T13" fmla="*/ 88 h 120"/>
                  <a:gd name="T14" fmla="*/ 60 w 60"/>
                  <a:gd name="T15" fmla="*/ 99 h 120"/>
                  <a:gd name="T16" fmla="*/ 60 w 60"/>
                  <a:gd name="T17" fmla="*/ 0 h 120"/>
                  <a:gd name="T18" fmla="*/ 11 w 60"/>
                  <a:gd name="T19" fmla="*/ 0 h 120"/>
                  <a:gd name="T20" fmla="*/ 55 w 60"/>
                  <a:gd name="T21" fmla="*/ 55 h 120"/>
                  <a:gd name="T22" fmla="*/ 11 w 60"/>
                  <a:gd name="T23" fmla="*/ 55 h 120"/>
                  <a:gd name="T24" fmla="*/ 11 w 60"/>
                  <a:gd name="T25" fmla="*/ 17 h 120"/>
                  <a:gd name="T26" fmla="*/ 16 w 60"/>
                  <a:gd name="T27" fmla="*/ 11 h 120"/>
                  <a:gd name="T28" fmla="*/ 55 w 60"/>
                  <a:gd name="T29" fmla="*/ 11 h 120"/>
                  <a:gd name="T30" fmla="*/ 55 w 60"/>
                  <a:gd name="T31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20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6"/>
                      <a:pt x="5" y="120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11" y="119"/>
                      <a:pt x="11" y="117"/>
                      <a:pt x="11" y="115"/>
                    </a:cubicBezTo>
                    <a:cubicBezTo>
                      <a:pt x="11" y="100"/>
                      <a:pt x="23" y="88"/>
                      <a:pt x="38" y="88"/>
                    </a:cubicBezTo>
                    <a:cubicBezTo>
                      <a:pt x="47" y="88"/>
                      <a:pt x="55" y="92"/>
                      <a:pt x="60" y="99"/>
                    </a:cubicBezTo>
                    <a:cubicBezTo>
                      <a:pt x="60" y="0"/>
                      <a:pt x="60" y="0"/>
                      <a:pt x="60" y="0"/>
                    </a:cubicBezTo>
                    <a:lnTo>
                      <a:pt x="11" y="0"/>
                    </a:lnTo>
                    <a:close/>
                    <a:moveTo>
                      <a:pt x="55" y="55"/>
                    </a:moveTo>
                    <a:cubicBezTo>
                      <a:pt x="11" y="55"/>
                      <a:pt x="11" y="55"/>
                      <a:pt x="11" y="55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4"/>
                      <a:pt x="13" y="11"/>
                      <a:pt x="16" y="11"/>
                    </a:cubicBezTo>
                    <a:cubicBezTo>
                      <a:pt x="55" y="11"/>
                      <a:pt x="55" y="11"/>
                      <a:pt x="55" y="11"/>
                    </a:cubicBezTo>
                    <a:lnTo>
                      <a:pt x="55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</p:grpSp>
      </p:grp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6EC6BD24-2815-1D98-D74F-F8050DA03CF6}"/>
              </a:ext>
            </a:extLst>
          </p:cNvPr>
          <p:cNvGrpSpPr>
            <a:grpSpLocks noChangeAspect="1"/>
          </p:cNvGrpSpPr>
          <p:nvPr/>
        </p:nvGrpSpPr>
        <p:grpSpPr>
          <a:xfrm>
            <a:off x="8971200" y="4862419"/>
            <a:ext cx="1080000" cy="609376"/>
            <a:chOff x="6079576" y="4600369"/>
            <a:chExt cx="914400" cy="515938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477B3CEE-A98B-32EE-E2E4-E1455ADB87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9576" y="4600369"/>
              <a:ext cx="914400" cy="461963"/>
            </a:xfrm>
            <a:custGeom>
              <a:avLst/>
              <a:gdLst>
                <a:gd name="T0" fmla="*/ 239 w 240"/>
                <a:gd name="T1" fmla="*/ 57 h 120"/>
                <a:gd name="T2" fmla="*/ 232 w 240"/>
                <a:gd name="T3" fmla="*/ 18 h 120"/>
                <a:gd name="T4" fmla="*/ 211 w 240"/>
                <a:gd name="T5" fmla="*/ 0 h 120"/>
                <a:gd name="T6" fmla="*/ 11 w 240"/>
                <a:gd name="T7" fmla="*/ 0 h 120"/>
                <a:gd name="T8" fmla="*/ 0 w 240"/>
                <a:gd name="T9" fmla="*/ 11 h 120"/>
                <a:gd name="T10" fmla="*/ 0 w 240"/>
                <a:gd name="T11" fmla="*/ 110 h 120"/>
                <a:gd name="T12" fmla="*/ 11 w 240"/>
                <a:gd name="T13" fmla="*/ 120 h 120"/>
                <a:gd name="T14" fmla="*/ 11 w 240"/>
                <a:gd name="T15" fmla="*/ 120 h 120"/>
                <a:gd name="T16" fmla="*/ 11 w 240"/>
                <a:gd name="T17" fmla="*/ 115 h 120"/>
                <a:gd name="T18" fmla="*/ 38 w 240"/>
                <a:gd name="T19" fmla="*/ 88 h 120"/>
                <a:gd name="T20" fmla="*/ 65 w 240"/>
                <a:gd name="T21" fmla="*/ 115 h 120"/>
                <a:gd name="T22" fmla="*/ 65 w 240"/>
                <a:gd name="T23" fmla="*/ 120 h 120"/>
                <a:gd name="T24" fmla="*/ 164 w 240"/>
                <a:gd name="T25" fmla="*/ 120 h 120"/>
                <a:gd name="T26" fmla="*/ 164 w 240"/>
                <a:gd name="T27" fmla="*/ 115 h 120"/>
                <a:gd name="T28" fmla="*/ 191 w 240"/>
                <a:gd name="T29" fmla="*/ 88 h 120"/>
                <a:gd name="T30" fmla="*/ 218 w 240"/>
                <a:gd name="T31" fmla="*/ 115 h 120"/>
                <a:gd name="T32" fmla="*/ 218 w 240"/>
                <a:gd name="T33" fmla="*/ 120 h 120"/>
                <a:gd name="T34" fmla="*/ 229 w 240"/>
                <a:gd name="T35" fmla="*/ 120 h 120"/>
                <a:gd name="T36" fmla="*/ 240 w 240"/>
                <a:gd name="T37" fmla="*/ 110 h 120"/>
                <a:gd name="T38" fmla="*/ 240 w 240"/>
                <a:gd name="T39" fmla="*/ 75 h 120"/>
                <a:gd name="T40" fmla="*/ 239 w 240"/>
                <a:gd name="T41" fmla="*/ 57 h 120"/>
                <a:gd name="T42" fmla="*/ 55 w 240"/>
                <a:gd name="T43" fmla="*/ 55 h 120"/>
                <a:gd name="T44" fmla="*/ 11 w 240"/>
                <a:gd name="T45" fmla="*/ 55 h 120"/>
                <a:gd name="T46" fmla="*/ 11 w 240"/>
                <a:gd name="T47" fmla="*/ 17 h 120"/>
                <a:gd name="T48" fmla="*/ 16 w 240"/>
                <a:gd name="T49" fmla="*/ 11 h 120"/>
                <a:gd name="T50" fmla="*/ 55 w 240"/>
                <a:gd name="T51" fmla="*/ 11 h 120"/>
                <a:gd name="T52" fmla="*/ 55 w 240"/>
                <a:gd name="T53" fmla="*/ 55 h 120"/>
                <a:gd name="T54" fmla="*/ 109 w 240"/>
                <a:gd name="T55" fmla="*/ 55 h 120"/>
                <a:gd name="T56" fmla="*/ 65 w 240"/>
                <a:gd name="T57" fmla="*/ 55 h 120"/>
                <a:gd name="T58" fmla="*/ 65 w 240"/>
                <a:gd name="T59" fmla="*/ 11 h 120"/>
                <a:gd name="T60" fmla="*/ 109 w 240"/>
                <a:gd name="T61" fmla="*/ 11 h 120"/>
                <a:gd name="T62" fmla="*/ 109 w 240"/>
                <a:gd name="T63" fmla="*/ 55 h 120"/>
                <a:gd name="T64" fmla="*/ 164 w 240"/>
                <a:gd name="T65" fmla="*/ 55 h 120"/>
                <a:gd name="T66" fmla="*/ 120 w 240"/>
                <a:gd name="T67" fmla="*/ 55 h 120"/>
                <a:gd name="T68" fmla="*/ 120 w 240"/>
                <a:gd name="T69" fmla="*/ 11 h 120"/>
                <a:gd name="T70" fmla="*/ 164 w 240"/>
                <a:gd name="T71" fmla="*/ 11 h 120"/>
                <a:gd name="T72" fmla="*/ 164 w 240"/>
                <a:gd name="T73" fmla="*/ 55 h 120"/>
                <a:gd name="T74" fmla="*/ 191 w 240"/>
                <a:gd name="T75" fmla="*/ 71 h 120"/>
                <a:gd name="T76" fmla="*/ 175 w 240"/>
                <a:gd name="T77" fmla="*/ 55 h 120"/>
                <a:gd name="T78" fmla="*/ 175 w 240"/>
                <a:gd name="T79" fmla="*/ 11 h 120"/>
                <a:gd name="T80" fmla="*/ 211 w 240"/>
                <a:gd name="T81" fmla="*/ 11 h 120"/>
                <a:gd name="T82" fmla="*/ 221 w 240"/>
                <a:gd name="T83" fmla="*/ 20 h 120"/>
                <a:gd name="T84" fmla="*/ 228 w 240"/>
                <a:gd name="T85" fmla="*/ 59 h 120"/>
                <a:gd name="T86" fmla="*/ 229 w 240"/>
                <a:gd name="T87" fmla="*/ 71 h 120"/>
                <a:gd name="T88" fmla="*/ 191 w 240"/>
                <a:gd name="T89" fmla="*/ 7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0" h="120">
                  <a:moveTo>
                    <a:pt x="239" y="57"/>
                  </a:moveTo>
                  <a:cubicBezTo>
                    <a:pt x="232" y="18"/>
                    <a:pt x="232" y="18"/>
                    <a:pt x="232" y="18"/>
                  </a:cubicBezTo>
                  <a:cubicBezTo>
                    <a:pt x="230" y="8"/>
                    <a:pt x="221" y="0"/>
                    <a:pt x="2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6"/>
                    <a:pt x="5" y="120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19"/>
                    <a:pt x="11" y="117"/>
                    <a:pt x="11" y="115"/>
                  </a:cubicBezTo>
                  <a:cubicBezTo>
                    <a:pt x="11" y="100"/>
                    <a:pt x="23" y="88"/>
                    <a:pt x="38" y="88"/>
                  </a:cubicBezTo>
                  <a:cubicBezTo>
                    <a:pt x="53" y="88"/>
                    <a:pt x="65" y="100"/>
                    <a:pt x="65" y="115"/>
                  </a:cubicBezTo>
                  <a:cubicBezTo>
                    <a:pt x="65" y="117"/>
                    <a:pt x="65" y="119"/>
                    <a:pt x="65" y="120"/>
                  </a:cubicBezTo>
                  <a:cubicBezTo>
                    <a:pt x="164" y="120"/>
                    <a:pt x="164" y="120"/>
                    <a:pt x="164" y="120"/>
                  </a:cubicBezTo>
                  <a:cubicBezTo>
                    <a:pt x="164" y="119"/>
                    <a:pt x="164" y="117"/>
                    <a:pt x="164" y="115"/>
                  </a:cubicBezTo>
                  <a:cubicBezTo>
                    <a:pt x="164" y="100"/>
                    <a:pt x="176" y="88"/>
                    <a:pt x="191" y="88"/>
                  </a:cubicBezTo>
                  <a:cubicBezTo>
                    <a:pt x="206" y="88"/>
                    <a:pt x="218" y="100"/>
                    <a:pt x="218" y="115"/>
                  </a:cubicBezTo>
                  <a:cubicBezTo>
                    <a:pt x="218" y="117"/>
                    <a:pt x="218" y="119"/>
                    <a:pt x="218" y="120"/>
                  </a:cubicBezTo>
                  <a:cubicBezTo>
                    <a:pt x="229" y="120"/>
                    <a:pt x="229" y="120"/>
                    <a:pt x="229" y="120"/>
                  </a:cubicBezTo>
                  <a:cubicBezTo>
                    <a:pt x="235" y="120"/>
                    <a:pt x="240" y="116"/>
                    <a:pt x="240" y="110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69"/>
                    <a:pt x="239" y="63"/>
                    <a:pt x="239" y="57"/>
                  </a:cubicBezTo>
                  <a:close/>
                  <a:moveTo>
                    <a:pt x="55" y="55"/>
                  </a:moveTo>
                  <a:cubicBezTo>
                    <a:pt x="11" y="55"/>
                    <a:pt x="11" y="55"/>
                    <a:pt x="11" y="55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4"/>
                    <a:pt x="13" y="11"/>
                    <a:pt x="16" y="11"/>
                  </a:cubicBezTo>
                  <a:cubicBezTo>
                    <a:pt x="55" y="11"/>
                    <a:pt x="55" y="11"/>
                    <a:pt x="55" y="11"/>
                  </a:cubicBezTo>
                  <a:lnTo>
                    <a:pt x="55" y="55"/>
                  </a:lnTo>
                  <a:close/>
                  <a:moveTo>
                    <a:pt x="109" y="55"/>
                  </a:moveTo>
                  <a:cubicBezTo>
                    <a:pt x="65" y="55"/>
                    <a:pt x="65" y="55"/>
                    <a:pt x="65" y="55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109" y="11"/>
                    <a:pt x="109" y="11"/>
                    <a:pt x="109" y="11"/>
                  </a:cubicBezTo>
                  <a:lnTo>
                    <a:pt x="109" y="55"/>
                  </a:lnTo>
                  <a:close/>
                  <a:moveTo>
                    <a:pt x="164" y="55"/>
                  </a:moveTo>
                  <a:cubicBezTo>
                    <a:pt x="120" y="55"/>
                    <a:pt x="120" y="55"/>
                    <a:pt x="120" y="55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64" y="11"/>
                    <a:pt x="164" y="11"/>
                    <a:pt x="164" y="11"/>
                  </a:cubicBezTo>
                  <a:lnTo>
                    <a:pt x="164" y="55"/>
                  </a:lnTo>
                  <a:close/>
                  <a:moveTo>
                    <a:pt x="191" y="71"/>
                  </a:moveTo>
                  <a:cubicBezTo>
                    <a:pt x="175" y="55"/>
                    <a:pt x="175" y="55"/>
                    <a:pt x="175" y="55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211" y="11"/>
                    <a:pt x="211" y="11"/>
                    <a:pt x="211" y="11"/>
                  </a:cubicBezTo>
                  <a:cubicBezTo>
                    <a:pt x="216" y="11"/>
                    <a:pt x="221" y="15"/>
                    <a:pt x="221" y="20"/>
                  </a:cubicBezTo>
                  <a:cubicBezTo>
                    <a:pt x="228" y="59"/>
                    <a:pt x="228" y="59"/>
                    <a:pt x="228" y="59"/>
                  </a:cubicBezTo>
                  <a:cubicBezTo>
                    <a:pt x="228" y="63"/>
                    <a:pt x="229" y="67"/>
                    <a:pt x="229" y="71"/>
                  </a:cubicBezTo>
                  <a:lnTo>
                    <a:pt x="191" y="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2" name="Oval 6">
              <a:extLst>
                <a:ext uri="{FF2B5EF4-FFF2-40B4-BE49-F238E27FC236}">
                  <a16:creationId xmlns:a16="http://schemas.microsoft.com/office/drawing/2014/main" id="{1A3EC0FC-E0C9-CCAF-7E00-DFAC00FAB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3626" y="4970257"/>
              <a:ext cx="146050" cy="1460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63" name="Oval 7">
              <a:extLst>
                <a:ext uri="{FF2B5EF4-FFF2-40B4-BE49-F238E27FC236}">
                  <a16:creationId xmlns:a16="http://schemas.microsoft.com/office/drawing/2014/main" id="{677F5942-B90C-B2D0-D9AA-6F0421C0A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1014" y="4970257"/>
              <a:ext cx="144463" cy="1460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72667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build="p"/>
      <p:bldP spid="22" grpId="0" build="p"/>
      <p:bldP spid="4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8E27E430-A39A-D15A-B393-9D693CA185C1}"/>
              </a:ext>
            </a:extLst>
          </p:cNvPr>
          <p:cNvGrpSpPr>
            <a:grpSpLocks noChangeAspect="1"/>
          </p:cNvGrpSpPr>
          <p:nvPr/>
        </p:nvGrpSpPr>
        <p:grpSpPr>
          <a:xfrm>
            <a:off x="3600000" y="1996297"/>
            <a:ext cx="4320000" cy="3095248"/>
            <a:chOff x="5060950" y="2574925"/>
            <a:chExt cx="3186113" cy="2282826"/>
          </a:xfrm>
        </p:grpSpPr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A6226E26-3262-C2C7-B5E6-081D8A1BD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0950" y="2574925"/>
              <a:ext cx="1762125" cy="1571625"/>
            </a:xfrm>
            <a:custGeom>
              <a:avLst/>
              <a:gdLst>
                <a:gd name="T0" fmla="*/ 467 w 467"/>
                <a:gd name="T1" fmla="*/ 18 h 416"/>
                <a:gd name="T2" fmla="*/ 449 w 467"/>
                <a:gd name="T3" fmla="*/ 0 h 416"/>
                <a:gd name="T4" fmla="*/ 18 w 467"/>
                <a:gd name="T5" fmla="*/ 0 h 416"/>
                <a:gd name="T6" fmla="*/ 0 w 467"/>
                <a:gd name="T7" fmla="*/ 19 h 416"/>
                <a:gd name="T8" fmla="*/ 0 w 467"/>
                <a:gd name="T9" fmla="*/ 310 h 416"/>
                <a:gd name="T10" fmla="*/ 18 w 467"/>
                <a:gd name="T11" fmla="*/ 328 h 416"/>
                <a:gd name="T12" fmla="*/ 96 w 467"/>
                <a:gd name="T13" fmla="*/ 328 h 416"/>
                <a:gd name="T14" fmla="*/ 96 w 467"/>
                <a:gd name="T15" fmla="*/ 416 h 416"/>
                <a:gd name="T16" fmla="*/ 183 w 467"/>
                <a:gd name="T17" fmla="*/ 327 h 416"/>
                <a:gd name="T18" fmla="*/ 449 w 467"/>
                <a:gd name="T19" fmla="*/ 327 h 416"/>
                <a:gd name="T20" fmla="*/ 467 w 467"/>
                <a:gd name="T21" fmla="*/ 309 h 416"/>
                <a:gd name="T22" fmla="*/ 467 w 467"/>
                <a:gd name="T23" fmla="*/ 18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7" h="416">
                  <a:moveTo>
                    <a:pt x="467" y="18"/>
                  </a:moveTo>
                  <a:cubicBezTo>
                    <a:pt x="467" y="8"/>
                    <a:pt x="459" y="0"/>
                    <a:pt x="44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9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20"/>
                    <a:pt x="8" y="328"/>
                    <a:pt x="18" y="328"/>
                  </a:cubicBezTo>
                  <a:cubicBezTo>
                    <a:pt x="96" y="328"/>
                    <a:pt x="96" y="328"/>
                    <a:pt x="96" y="328"/>
                  </a:cubicBezTo>
                  <a:cubicBezTo>
                    <a:pt x="96" y="416"/>
                    <a:pt x="96" y="416"/>
                    <a:pt x="96" y="416"/>
                  </a:cubicBezTo>
                  <a:cubicBezTo>
                    <a:pt x="183" y="327"/>
                    <a:pt x="183" y="327"/>
                    <a:pt x="183" y="327"/>
                  </a:cubicBezTo>
                  <a:cubicBezTo>
                    <a:pt x="449" y="327"/>
                    <a:pt x="449" y="327"/>
                    <a:pt x="449" y="327"/>
                  </a:cubicBezTo>
                  <a:cubicBezTo>
                    <a:pt x="459" y="327"/>
                    <a:pt x="467" y="319"/>
                    <a:pt x="467" y="309"/>
                  </a:cubicBezTo>
                  <a:lnTo>
                    <a:pt x="467" y="18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F09692F2-267A-B2C1-9DAC-229D30B4B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350" y="3284538"/>
              <a:ext cx="1763713" cy="1573213"/>
            </a:xfrm>
            <a:custGeom>
              <a:avLst/>
              <a:gdLst>
                <a:gd name="T0" fmla="*/ 449 w 467"/>
                <a:gd name="T1" fmla="*/ 0 h 416"/>
                <a:gd name="T2" fmla="*/ 102 w 467"/>
                <a:gd name="T3" fmla="*/ 0 h 416"/>
                <a:gd name="T4" fmla="*/ 102 w 467"/>
                <a:gd name="T5" fmla="*/ 121 h 416"/>
                <a:gd name="T6" fmla="*/ 72 w 467"/>
                <a:gd name="T7" fmla="*/ 151 h 416"/>
                <a:gd name="T8" fmla="*/ 0 w 467"/>
                <a:gd name="T9" fmla="*/ 151 h 416"/>
                <a:gd name="T10" fmla="*/ 0 w 467"/>
                <a:gd name="T11" fmla="*/ 309 h 416"/>
                <a:gd name="T12" fmla="*/ 18 w 467"/>
                <a:gd name="T13" fmla="*/ 327 h 416"/>
                <a:gd name="T14" fmla="*/ 284 w 467"/>
                <a:gd name="T15" fmla="*/ 327 h 416"/>
                <a:gd name="T16" fmla="*/ 371 w 467"/>
                <a:gd name="T17" fmla="*/ 416 h 416"/>
                <a:gd name="T18" fmla="*/ 371 w 467"/>
                <a:gd name="T19" fmla="*/ 327 h 416"/>
                <a:gd name="T20" fmla="*/ 449 w 467"/>
                <a:gd name="T21" fmla="*/ 327 h 416"/>
                <a:gd name="T22" fmla="*/ 467 w 467"/>
                <a:gd name="T23" fmla="*/ 309 h 416"/>
                <a:gd name="T24" fmla="*/ 467 w 467"/>
                <a:gd name="T25" fmla="*/ 18 h 416"/>
                <a:gd name="T26" fmla="*/ 449 w 467"/>
                <a:gd name="T27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7" h="416">
                  <a:moveTo>
                    <a:pt x="449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121"/>
                    <a:pt x="102" y="121"/>
                    <a:pt x="102" y="121"/>
                  </a:cubicBezTo>
                  <a:cubicBezTo>
                    <a:pt x="102" y="138"/>
                    <a:pt x="89" y="151"/>
                    <a:pt x="72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9"/>
                    <a:pt x="7" y="327"/>
                    <a:pt x="18" y="327"/>
                  </a:cubicBezTo>
                  <a:cubicBezTo>
                    <a:pt x="284" y="327"/>
                    <a:pt x="284" y="327"/>
                    <a:pt x="284" y="327"/>
                  </a:cubicBezTo>
                  <a:cubicBezTo>
                    <a:pt x="371" y="416"/>
                    <a:pt x="371" y="416"/>
                    <a:pt x="371" y="416"/>
                  </a:cubicBezTo>
                  <a:cubicBezTo>
                    <a:pt x="371" y="327"/>
                    <a:pt x="371" y="327"/>
                    <a:pt x="371" y="327"/>
                  </a:cubicBezTo>
                  <a:cubicBezTo>
                    <a:pt x="449" y="327"/>
                    <a:pt x="449" y="327"/>
                    <a:pt x="449" y="327"/>
                  </a:cubicBezTo>
                  <a:cubicBezTo>
                    <a:pt x="459" y="327"/>
                    <a:pt x="467" y="319"/>
                    <a:pt x="467" y="309"/>
                  </a:cubicBezTo>
                  <a:cubicBezTo>
                    <a:pt x="467" y="18"/>
                    <a:pt x="467" y="18"/>
                    <a:pt x="467" y="18"/>
                  </a:cubicBezTo>
                  <a:cubicBezTo>
                    <a:pt x="467" y="8"/>
                    <a:pt x="459" y="0"/>
                    <a:pt x="449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459EE55-F0FC-C2E4-7960-B8ABE27CA5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55227" y="3654425"/>
              <a:ext cx="619959" cy="540000"/>
              <a:chOff x="6956425" y="3492500"/>
              <a:chExt cx="898525" cy="782638"/>
            </a:xfrm>
            <a:solidFill>
              <a:schemeClr val="bg1"/>
            </a:solidFill>
          </p:grpSpPr>
          <p:sp>
            <p:nvSpPr>
              <p:cNvPr id="20" name="Freeform 24">
                <a:extLst>
                  <a:ext uri="{FF2B5EF4-FFF2-40B4-BE49-F238E27FC236}">
                    <a16:creationId xmlns:a16="http://schemas.microsoft.com/office/drawing/2014/main" id="{AD76A27A-E1A9-F891-B00A-D0713BEEC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5" y="3492500"/>
                <a:ext cx="619125" cy="782638"/>
              </a:xfrm>
              <a:custGeom>
                <a:avLst/>
                <a:gdLst>
                  <a:gd name="T0" fmla="*/ 12 w 164"/>
                  <a:gd name="T1" fmla="*/ 90 h 207"/>
                  <a:gd name="T2" fmla="*/ 7 w 164"/>
                  <a:gd name="T3" fmla="*/ 81 h 207"/>
                  <a:gd name="T4" fmla="*/ 20 w 164"/>
                  <a:gd name="T5" fmla="*/ 60 h 207"/>
                  <a:gd name="T6" fmla="*/ 15 w 164"/>
                  <a:gd name="T7" fmla="*/ 47 h 207"/>
                  <a:gd name="T8" fmla="*/ 33 w 164"/>
                  <a:gd name="T9" fmla="*/ 30 h 207"/>
                  <a:gd name="T10" fmla="*/ 35 w 164"/>
                  <a:gd name="T11" fmla="*/ 30 h 207"/>
                  <a:gd name="T12" fmla="*/ 30 w 164"/>
                  <a:gd name="T13" fmla="*/ 18 h 207"/>
                  <a:gd name="T14" fmla="*/ 48 w 164"/>
                  <a:gd name="T15" fmla="*/ 0 h 207"/>
                  <a:gd name="T16" fmla="*/ 101 w 164"/>
                  <a:gd name="T17" fmla="*/ 0 h 207"/>
                  <a:gd name="T18" fmla="*/ 164 w 164"/>
                  <a:gd name="T19" fmla="*/ 24 h 207"/>
                  <a:gd name="T20" fmla="*/ 164 w 164"/>
                  <a:gd name="T21" fmla="*/ 119 h 207"/>
                  <a:gd name="T22" fmla="*/ 110 w 164"/>
                  <a:gd name="T23" fmla="*/ 190 h 207"/>
                  <a:gd name="T24" fmla="*/ 92 w 164"/>
                  <a:gd name="T25" fmla="*/ 207 h 207"/>
                  <a:gd name="T26" fmla="*/ 75 w 164"/>
                  <a:gd name="T27" fmla="*/ 190 h 207"/>
                  <a:gd name="T28" fmla="*/ 84 w 164"/>
                  <a:gd name="T29" fmla="*/ 133 h 207"/>
                  <a:gd name="T30" fmla="*/ 75 w 164"/>
                  <a:gd name="T31" fmla="*/ 124 h 207"/>
                  <a:gd name="T32" fmla="*/ 18 w 164"/>
                  <a:gd name="T33" fmla="*/ 124 h 207"/>
                  <a:gd name="T34" fmla="*/ 1 w 164"/>
                  <a:gd name="T35" fmla="*/ 107 h 207"/>
                  <a:gd name="T36" fmla="*/ 12 w 164"/>
                  <a:gd name="T37" fmla="*/ 9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4" h="207">
                    <a:moveTo>
                      <a:pt x="12" y="90"/>
                    </a:moveTo>
                    <a:cubicBezTo>
                      <a:pt x="9" y="88"/>
                      <a:pt x="8" y="84"/>
                      <a:pt x="7" y="81"/>
                    </a:cubicBezTo>
                    <a:cubicBezTo>
                      <a:pt x="5" y="71"/>
                      <a:pt x="11" y="62"/>
                      <a:pt x="20" y="60"/>
                    </a:cubicBezTo>
                    <a:cubicBezTo>
                      <a:pt x="17" y="57"/>
                      <a:pt x="15" y="52"/>
                      <a:pt x="15" y="47"/>
                    </a:cubicBezTo>
                    <a:cubicBezTo>
                      <a:pt x="15" y="38"/>
                      <a:pt x="23" y="30"/>
                      <a:pt x="33" y="30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2" y="26"/>
                      <a:pt x="30" y="22"/>
                      <a:pt x="30" y="18"/>
                    </a:cubicBezTo>
                    <a:cubicBezTo>
                      <a:pt x="30" y="8"/>
                      <a:pt x="38" y="0"/>
                      <a:pt x="48" y="0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41" y="0"/>
                      <a:pt x="143" y="24"/>
                      <a:pt x="164" y="24"/>
                    </a:cubicBezTo>
                    <a:cubicBezTo>
                      <a:pt x="164" y="119"/>
                      <a:pt x="164" y="119"/>
                      <a:pt x="164" y="119"/>
                    </a:cubicBezTo>
                    <a:cubicBezTo>
                      <a:pt x="163" y="119"/>
                      <a:pt x="110" y="145"/>
                      <a:pt x="110" y="190"/>
                    </a:cubicBezTo>
                    <a:cubicBezTo>
                      <a:pt x="110" y="199"/>
                      <a:pt x="102" y="207"/>
                      <a:pt x="92" y="207"/>
                    </a:cubicBezTo>
                    <a:cubicBezTo>
                      <a:pt x="83" y="207"/>
                      <a:pt x="75" y="199"/>
                      <a:pt x="75" y="190"/>
                    </a:cubicBezTo>
                    <a:cubicBezTo>
                      <a:pt x="75" y="149"/>
                      <a:pt x="83" y="138"/>
                      <a:pt x="84" y="133"/>
                    </a:cubicBezTo>
                    <a:cubicBezTo>
                      <a:pt x="83" y="128"/>
                      <a:pt x="79" y="125"/>
                      <a:pt x="75" y="124"/>
                    </a:cubicBezTo>
                    <a:cubicBezTo>
                      <a:pt x="18" y="124"/>
                      <a:pt x="18" y="124"/>
                      <a:pt x="18" y="124"/>
                    </a:cubicBezTo>
                    <a:cubicBezTo>
                      <a:pt x="9" y="124"/>
                      <a:pt x="1" y="116"/>
                      <a:pt x="1" y="107"/>
                    </a:cubicBezTo>
                    <a:cubicBezTo>
                      <a:pt x="0" y="99"/>
                      <a:pt x="5" y="93"/>
                      <a:pt x="12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1" name="Freeform 25">
                <a:extLst>
                  <a:ext uri="{FF2B5EF4-FFF2-40B4-BE49-F238E27FC236}">
                    <a16:creationId xmlns:a16="http://schemas.microsoft.com/office/drawing/2014/main" id="{D9D26502-14A0-7C9F-182D-CE36F43E3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0" y="3527425"/>
                <a:ext cx="215900" cy="468313"/>
              </a:xfrm>
              <a:custGeom>
                <a:avLst/>
                <a:gdLst>
                  <a:gd name="T0" fmla="*/ 12 w 57"/>
                  <a:gd name="T1" fmla="*/ 0 h 124"/>
                  <a:gd name="T2" fmla="*/ 57 w 57"/>
                  <a:gd name="T3" fmla="*/ 0 h 124"/>
                  <a:gd name="T4" fmla="*/ 57 w 57"/>
                  <a:gd name="T5" fmla="*/ 124 h 124"/>
                  <a:gd name="T6" fmla="*/ 12 w 57"/>
                  <a:gd name="T7" fmla="*/ 124 h 124"/>
                  <a:gd name="T8" fmla="*/ 0 w 57"/>
                  <a:gd name="T9" fmla="*/ 112 h 124"/>
                  <a:gd name="T10" fmla="*/ 0 w 57"/>
                  <a:gd name="T11" fmla="*/ 12 h 124"/>
                  <a:gd name="T12" fmla="*/ 12 w 57"/>
                  <a:gd name="T13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24">
                    <a:moveTo>
                      <a:pt x="12" y="0"/>
                    </a:moveTo>
                    <a:cubicBezTo>
                      <a:pt x="57" y="0"/>
                      <a:pt x="57" y="0"/>
                      <a:pt x="57" y="0"/>
                    </a:cubicBezTo>
                    <a:cubicBezTo>
                      <a:pt x="57" y="124"/>
                      <a:pt x="57" y="124"/>
                      <a:pt x="57" y="124"/>
                    </a:cubicBezTo>
                    <a:cubicBezTo>
                      <a:pt x="12" y="124"/>
                      <a:pt x="12" y="124"/>
                      <a:pt x="12" y="124"/>
                    </a:cubicBezTo>
                    <a:cubicBezTo>
                      <a:pt x="6" y="124"/>
                      <a:pt x="0" y="119"/>
                      <a:pt x="0" y="1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C41A48F0-9C15-688E-B5DA-906692B42F5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43901" y="2878138"/>
              <a:ext cx="615273" cy="540000"/>
              <a:chOff x="5543550" y="2782888"/>
              <a:chExt cx="895350" cy="785813"/>
            </a:xfrm>
            <a:solidFill>
              <a:schemeClr val="bg1"/>
            </a:solidFill>
          </p:grpSpPr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544604FE-06B2-9827-EE38-2305EE004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2950" y="2782888"/>
                <a:ext cx="615950" cy="785813"/>
              </a:xfrm>
              <a:custGeom>
                <a:avLst/>
                <a:gdLst>
                  <a:gd name="T0" fmla="*/ 163 w 163"/>
                  <a:gd name="T1" fmla="*/ 101 h 208"/>
                  <a:gd name="T2" fmla="*/ 145 w 163"/>
                  <a:gd name="T3" fmla="*/ 83 h 208"/>
                  <a:gd name="T4" fmla="*/ 89 w 163"/>
                  <a:gd name="T5" fmla="*/ 83 h 208"/>
                  <a:gd name="T6" fmla="*/ 80 w 163"/>
                  <a:gd name="T7" fmla="*/ 75 h 208"/>
                  <a:gd name="T8" fmla="*/ 89 w 163"/>
                  <a:gd name="T9" fmla="*/ 18 h 208"/>
                  <a:gd name="T10" fmla="*/ 71 w 163"/>
                  <a:gd name="T11" fmla="*/ 0 h 208"/>
                  <a:gd name="T12" fmla="*/ 53 w 163"/>
                  <a:gd name="T13" fmla="*/ 18 h 208"/>
                  <a:gd name="T14" fmla="*/ 0 w 163"/>
                  <a:gd name="T15" fmla="*/ 89 h 208"/>
                  <a:gd name="T16" fmla="*/ 0 w 163"/>
                  <a:gd name="T17" fmla="*/ 184 h 208"/>
                  <a:gd name="T18" fmla="*/ 62 w 163"/>
                  <a:gd name="T19" fmla="*/ 208 h 208"/>
                  <a:gd name="T20" fmla="*/ 116 w 163"/>
                  <a:gd name="T21" fmla="*/ 208 h 208"/>
                  <a:gd name="T22" fmla="*/ 133 w 163"/>
                  <a:gd name="T23" fmla="*/ 190 h 208"/>
                  <a:gd name="T24" fmla="*/ 129 w 163"/>
                  <a:gd name="T25" fmla="*/ 178 h 208"/>
                  <a:gd name="T26" fmla="*/ 130 w 163"/>
                  <a:gd name="T27" fmla="*/ 178 h 208"/>
                  <a:gd name="T28" fmla="*/ 148 w 163"/>
                  <a:gd name="T29" fmla="*/ 161 h 208"/>
                  <a:gd name="T30" fmla="*/ 143 w 163"/>
                  <a:gd name="T31" fmla="*/ 148 h 208"/>
                  <a:gd name="T32" fmla="*/ 157 w 163"/>
                  <a:gd name="T33" fmla="*/ 131 h 208"/>
                  <a:gd name="T34" fmla="*/ 152 w 163"/>
                  <a:gd name="T35" fmla="*/ 118 h 208"/>
                  <a:gd name="T36" fmla="*/ 163 w 163"/>
                  <a:gd name="T37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3" h="208">
                    <a:moveTo>
                      <a:pt x="163" y="101"/>
                    </a:moveTo>
                    <a:cubicBezTo>
                      <a:pt x="163" y="92"/>
                      <a:pt x="155" y="83"/>
                      <a:pt x="145" y="83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84" y="83"/>
                      <a:pt x="80" y="80"/>
                      <a:pt x="80" y="75"/>
                    </a:cubicBezTo>
                    <a:cubicBezTo>
                      <a:pt x="80" y="70"/>
                      <a:pt x="89" y="59"/>
                      <a:pt x="89" y="18"/>
                    </a:cubicBezTo>
                    <a:cubicBezTo>
                      <a:pt x="89" y="8"/>
                      <a:pt x="81" y="0"/>
                      <a:pt x="71" y="0"/>
                    </a:cubicBezTo>
                    <a:cubicBezTo>
                      <a:pt x="61" y="0"/>
                      <a:pt x="53" y="8"/>
                      <a:pt x="53" y="18"/>
                    </a:cubicBezTo>
                    <a:cubicBezTo>
                      <a:pt x="53" y="63"/>
                      <a:pt x="1" y="89"/>
                      <a:pt x="0" y="89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21" y="184"/>
                      <a:pt x="23" y="208"/>
                      <a:pt x="62" y="208"/>
                    </a:cubicBezTo>
                    <a:cubicBezTo>
                      <a:pt x="76" y="208"/>
                      <a:pt x="116" y="208"/>
                      <a:pt x="116" y="208"/>
                    </a:cubicBezTo>
                    <a:cubicBezTo>
                      <a:pt x="125" y="208"/>
                      <a:pt x="133" y="200"/>
                      <a:pt x="133" y="190"/>
                    </a:cubicBezTo>
                    <a:cubicBezTo>
                      <a:pt x="133" y="185"/>
                      <a:pt x="132" y="181"/>
                      <a:pt x="129" y="178"/>
                    </a:cubicBezTo>
                    <a:cubicBezTo>
                      <a:pt x="129" y="178"/>
                      <a:pt x="130" y="178"/>
                      <a:pt x="130" y="178"/>
                    </a:cubicBezTo>
                    <a:cubicBezTo>
                      <a:pt x="140" y="178"/>
                      <a:pt x="148" y="170"/>
                      <a:pt x="148" y="161"/>
                    </a:cubicBezTo>
                    <a:cubicBezTo>
                      <a:pt x="148" y="156"/>
                      <a:pt x="146" y="151"/>
                      <a:pt x="143" y="148"/>
                    </a:cubicBezTo>
                    <a:cubicBezTo>
                      <a:pt x="151" y="146"/>
                      <a:pt x="157" y="139"/>
                      <a:pt x="157" y="131"/>
                    </a:cubicBezTo>
                    <a:cubicBezTo>
                      <a:pt x="157" y="126"/>
                      <a:pt x="155" y="121"/>
                      <a:pt x="152" y="118"/>
                    </a:cubicBezTo>
                    <a:cubicBezTo>
                      <a:pt x="158" y="116"/>
                      <a:pt x="163" y="109"/>
                      <a:pt x="163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68F4606F-4716-8554-14A2-B6F4BB092B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3550" y="3065463"/>
                <a:ext cx="211138" cy="469900"/>
              </a:xfrm>
              <a:custGeom>
                <a:avLst/>
                <a:gdLst>
                  <a:gd name="T0" fmla="*/ 44 w 56"/>
                  <a:gd name="T1" fmla="*/ 0 h 124"/>
                  <a:gd name="T2" fmla="*/ 0 w 56"/>
                  <a:gd name="T3" fmla="*/ 0 h 124"/>
                  <a:gd name="T4" fmla="*/ 0 w 56"/>
                  <a:gd name="T5" fmla="*/ 124 h 124"/>
                  <a:gd name="T6" fmla="*/ 44 w 56"/>
                  <a:gd name="T7" fmla="*/ 124 h 124"/>
                  <a:gd name="T8" fmla="*/ 56 w 56"/>
                  <a:gd name="T9" fmla="*/ 112 h 124"/>
                  <a:gd name="T10" fmla="*/ 56 w 56"/>
                  <a:gd name="T11" fmla="*/ 11 h 124"/>
                  <a:gd name="T12" fmla="*/ 44 w 56"/>
                  <a:gd name="T13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124">
                    <a:moveTo>
                      <a:pt x="4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44" y="124"/>
                      <a:pt x="44" y="124"/>
                      <a:pt x="44" y="124"/>
                    </a:cubicBezTo>
                    <a:cubicBezTo>
                      <a:pt x="51" y="124"/>
                      <a:pt x="56" y="119"/>
                      <a:pt x="56" y="112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6" y="5"/>
                      <a:pt x="51" y="0"/>
                      <a:pt x="4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</p:grpSp>
      </p:grp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A857-4840-466E-AD49-83F25E24C741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8D8DD8-32C1-1FA4-5BB0-673E3DD89A0B}"/>
              </a:ext>
            </a:extLst>
          </p:cNvPr>
          <p:cNvSpPr txBox="1"/>
          <p:nvPr/>
        </p:nvSpPr>
        <p:spPr>
          <a:xfrm>
            <a:off x="180000" y="2523064"/>
            <a:ext cx="11160000" cy="2080570"/>
          </a:xfrm>
          <a:prstGeom prst="rect">
            <a:avLst/>
          </a:prstGeom>
          <a:noFill/>
        </p:spPr>
        <p:txBody>
          <a:bodyPr wrap="square" lIns="1800000" tIns="0" rIns="1800000" bIns="0" rtlCol="0" anchor="ctr">
            <a:spAutoFit/>
          </a:bodyPr>
          <a:lstStyle/>
          <a:p>
            <a:pPr algn="just"/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Woher soll ich das als Lohnbuchhalter eigentlich wissen?</a:t>
            </a:r>
          </a:p>
          <a:p>
            <a:pPr algn="just"/>
            <a:r>
              <a:rPr lang="de-DE" sz="2200" dirty="0"/>
              <a:t>Lohnbuchhaltung und Finanzbuchhaltung müssen miteinander korrespondieren und der Finanzbuchhalter, der die laufenden Belege verbucht, muss über die Thematik Sachbezüge Bescheid wissen, damit er […] die Lohnbuchhaltung über das Vorhandensein von Sachbezügen informieren kann.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DDF31EED-BF4B-05BC-36AA-84DDB28D7B80}"/>
              </a:ext>
            </a:extLst>
          </p:cNvPr>
          <p:cNvGrpSpPr/>
          <p:nvPr/>
        </p:nvGrpSpPr>
        <p:grpSpPr>
          <a:xfrm>
            <a:off x="1345000" y="2339472"/>
            <a:ext cx="8830000" cy="2447755"/>
            <a:chOff x="1345000" y="2185097"/>
            <a:chExt cx="8830000" cy="2447755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57F8B6C-33D9-F7A9-12C2-3745FC812A34}"/>
                </a:ext>
              </a:extLst>
            </p:cNvPr>
            <p:cNvGrpSpPr/>
            <p:nvPr/>
          </p:nvGrpSpPr>
          <p:grpSpPr>
            <a:xfrm>
              <a:off x="9619701" y="2185097"/>
              <a:ext cx="555299" cy="440249"/>
              <a:chOff x="1395900" y="3753921"/>
              <a:chExt cx="555299" cy="440249"/>
            </a:xfrm>
          </p:grpSpPr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3D0261BA-2347-D90F-DBAF-B4A2C21D8AA6}"/>
                  </a:ext>
                </a:extLst>
              </p:cNvPr>
              <p:cNvSpPr/>
              <p:nvPr/>
            </p:nvSpPr>
            <p:spPr>
              <a:xfrm>
                <a:off x="1395900" y="3753921"/>
                <a:ext cx="221999" cy="440249"/>
              </a:xfrm>
              <a:custGeom>
                <a:avLst/>
                <a:gdLst>
                  <a:gd name="connsiteX0" fmla="*/ 0 w 221999"/>
                  <a:gd name="connsiteY0" fmla="*/ 0 h 440249"/>
                  <a:gd name="connsiteX1" fmla="*/ 0 w 221999"/>
                  <a:gd name="connsiteY1" fmla="*/ 222150 h 440249"/>
                  <a:gd name="connsiteX2" fmla="*/ 126750 w 221999"/>
                  <a:gd name="connsiteY2" fmla="*/ 222150 h 440249"/>
                  <a:gd name="connsiteX3" fmla="*/ 0 w 221999"/>
                  <a:gd name="connsiteY3" fmla="*/ 345000 h 440249"/>
                  <a:gd name="connsiteX4" fmla="*/ 0 w 221999"/>
                  <a:gd name="connsiteY4" fmla="*/ 440250 h 440249"/>
                  <a:gd name="connsiteX5" fmla="*/ 222000 w 221999"/>
                  <a:gd name="connsiteY5" fmla="*/ 221700 h 440249"/>
                  <a:gd name="connsiteX6" fmla="*/ 222000 w 221999"/>
                  <a:gd name="connsiteY6" fmla="*/ 221700 h 440249"/>
                  <a:gd name="connsiteX7" fmla="*/ 222000 w 221999"/>
                  <a:gd name="connsiteY7" fmla="*/ 0 h 440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999" h="440249">
                    <a:moveTo>
                      <a:pt x="0" y="0"/>
                    </a:moveTo>
                    <a:lnTo>
                      <a:pt x="0" y="222150"/>
                    </a:lnTo>
                    <a:lnTo>
                      <a:pt x="126750" y="222150"/>
                    </a:lnTo>
                    <a:cubicBezTo>
                      <a:pt x="124642" y="290625"/>
                      <a:pt x="68507" y="345033"/>
                      <a:pt x="0" y="345000"/>
                    </a:cubicBezTo>
                    <a:lnTo>
                      <a:pt x="0" y="440250"/>
                    </a:lnTo>
                    <a:cubicBezTo>
                      <a:pt x="121272" y="440265"/>
                      <a:pt x="220116" y="342959"/>
                      <a:pt x="222000" y="221700"/>
                    </a:cubicBezTo>
                    <a:lnTo>
                      <a:pt x="222000" y="221700"/>
                    </a:lnTo>
                    <a:lnTo>
                      <a:pt x="222000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4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345875FC-2179-9BB8-6408-67A1FBB77E04}"/>
                  </a:ext>
                </a:extLst>
              </p:cNvPr>
              <p:cNvSpPr/>
              <p:nvPr/>
            </p:nvSpPr>
            <p:spPr>
              <a:xfrm>
                <a:off x="1729199" y="3753921"/>
                <a:ext cx="222000" cy="440249"/>
              </a:xfrm>
              <a:custGeom>
                <a:avLst/>
                <a:gdLst>
                  <a:gd name="connsiteX0" fmla="*/ 0 w 222000"/>
                  <a:gd name="connsiteY0" fmla="*/ 0 h 440249"/>
                  <a:gd name="connsiteX1" fmla="*/ 0 w 222000"/>
                  <a:gd name="connsiteY1" fmla="*/ 222150 h 440249"/>
                  <a:gd name="connsiteX2" fmla="*/ 126750 w 222000"/>
                  <a:gd name="connsiteY2" fmla="*/ 222150 h 440249"/>
                  <a:gd name="connsiteX3" fmla="*/ 0 w 222000"/>
                  <a:gd name="connsiteY3" fmla="*/ 345000 h 440249"/>
                  <a:gd name="connsiteX4" fmla="*/ 0 w 222000"/>
                  <a:gd name="connsiteY4" fmla="*/ 440250 h 440249"/>
                  <a:gd name="connsiteX5" fmla="*/ 222000 w 222000"/>
                  <a:gd name="connsiteY5" fmla="*/ 221700 h 440249"/>
                  <a:gd name="connsiteX6" fmla="*/ 222000 w 222000"/>
                  <a:gd name="connsiteY6" fmla="*/ 221700 h 440249"/>
                  <a:gd name="connsiteX7" fmla="*/ 222000 w 222000"/>
                  <a:gd name="connsiteY7" fmla="*/ 0 h 440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000" h="440249">
                    <a:moveTo>
                      <a:pt x="0" y="0"/>
                    </a:moveTo>
                    <a:lnTo>
                      <a:pt x="0" y="222150"/>
                    </a:lnTo>
                    <a:lnTo>
                      <a:pt x="126750" y="222150"/>
                    </a:lnTo>
                    <a:cubicBezTo>
                      <a:pt x="124564" y="290591"/>
                      <a:pt x="68475" y="344953"/>
                      <a:pt x="0" y="345000"/>
                    </a:cubicBezTo>
                    <a:lnTo>
                      <a:pt x="0" y="440250"/>
                    </a:lnTo>
                    <a:cubicBezTo>
                      <a:pt x="121272" y="440265"/>
                      <a:pt x="220116" y="342959"/>
                      <a:pt x="222000" y="221700"/>
                    </a:cubicBezTo>
                    <a:lnTo>
                      <a:pt x="222000" y="221700"/>
                    </a:lnTo>
                    <a:lnTo>
                      <a:pt x="222000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4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dirty="0"/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F7B20094-1DAB-826A-FDA0-68D4F50A9FD1}"/>
                </a:ext>
              </a:extLst>
            </p:cNvPr>
            <p:cNvGrpSpPr/>
            <p:nvPr/>
          </p:nvGrpSpPr>
          <p:grpSpPr>
            <a:xfrm>
              <a:off x="1345000" y="4192152"/>
              <a:ext cx="555298" cy="440700"/>
              <a:chOff x="928800" y="4333220"/>
              <a:chExt cx="555298" cy="440700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5881ABB9-DFFB-0D98-CD6B-58015060C20F}"/>
                  </a:ext>
                </a:extLst>
              </p:cNvPr>
              <p:cNvSpPr/>
              <p:nvPr/>
            </p:nvSpPr>
            <p:spPr>
              <a:xfrm>
                <a:off x="1262099" y="4333220"/>
                <a:ext cx="221999" cy="440700"/>
              </a:xfrm>
              <a:custGeom>
                <a:avLst/>
                <a:gdLst>
                  <a:gd name="connsiteX0" fmla="*/ 222000 w 221999"/>
                  <a:gd name="connsiteY0" fmla="*/ 440700 h 440700"/>
                  <a:gd name="connsiteX1" fmla="*/ 222000 w 221999"/>
                  <a:gd name="connsiteY1" fmla="*/ 218550 h 440700"/>
                  <a:gd name="connsiteX2" fmla="*/ 95250 w 221999"/>
                  <a:gd name="connsiteY2" fmla="*/ 218550 h 440700"/>
                  <a:gd name="connsiteX3" fmla="*/ 222000 w 221999"/>
                  <a:gd name="connsiteY3" fmla="*/ 95700 h 440700"/>
                  <a:gd name="connsiteX4" fmla="*/ 222000 w 221999"/>
                  <a:gd name="connsiteY4" fmla="*/ 0 h 440700"/>
                  <a:gd name="connsiteX5" fmla="*/ 0 w 221999"/>
                  <a:gd name="connsiteY5" fmla="*/ 218550 h 440700"/>
                  <a:gd name="connsiteX6" fmla="*/ 0 w 221999"/>
                  <a:gd name="connsiteY6" fmla="*/ 218550 h 440700"/>
                  <a:gd name="connsiteX7" fmla="*/ 0 w 221999"/>
                  <a:gd name="connsiteY7" fmla="*/ 440700 h 44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999" h="440700">
                    <a:moveTo>
                      <a:pt x="222000" y="440700"/>
                    </a:moveTo>
                    <a:lnTo>
                      <a:pt x="222000" y="218550"/>
                    </a:lnTo>
                    <a:lnTo>
                      <a:pt x="95250" y="218550"/>
                    </a:lnTo>
                    <a:cubicBezTo>
                      <a:pt x="97358" y="150075"/>
                      <a:pt x="153493" y="95667"/>
                      <a:pt x="222000" y="95700"/>
                    </a:cubicBezTo>
                    <a:lnTo>
                      <a:pt x="222000" y="0"/>
                    </a:lnTo>
                    <a:cubicBezTo>
                      <a:pt x="100728" y="-15"/>
                      <a:pt x="1884" y="97291"/>
                      <a:pt x="0" y="218550"/>
                    </a:cubicBezTo>
                    <a:lnTo>
                      <a:pt x="0" y="218550"/>
                    </a:lnTo>
                    <a:lnTo>
                      <a:pt x="0" y="44070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4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E3098E36-9E33-02E3-3532-4EBB78C390D9}"/>
                  </a:ext>
                </a:extLst>
              </p:cNvPr>
              <p:cNvSpPr/>
              <p:nvPr/>
            </p:nvSpPr>
            <p:spPr>
              <a:xfrm>
                <a:off x="928800" y="4333220"/>
                <a:ext cx="221999" cy="440700"/>
              </a:xfrm>
              <a:custGeom>
                <a:avLst/>
                <a:gdLst>
                  <a:gd name="connsiteX0" fmla="*/ 222000 w 221999"/>
                  <a:gd name="connsiteY0" fmla="*/ 440700 h 440700"/>
                  <a:gd name="connsiteX1" fmla="*/ 222000 w 221999"/>
                  <a:gd name="connsiteY1" fmla="*/ 218550 h 440700"/>
                  <a:gd name="connsiteX2" fmla="*/ 95250 w 221999"/>
                  <a:gd name="connsiteY2" fmla="*/ 218550 h 440700"/>
                  <a:gd name="connsiteX3" fmla="*/ 222000 w 221999"/>
                  <a:gd name="connsiteY3" fmla="*/ 95700 h 440700"/>
                  <a:gd name="connsiteX4" fmla="*/ 222000 w 221999"/>
                  <a:gd name="connsiteY4" fmla="*/ 0 h 440700"/>
                  <a:gd name="connsiteX5" fmla="*/ 0 w 221999"/>
                  <a:gd name="connsiteY5" fmla="*/ 218550 h 440700"/>
                  <a:gd name="connsiteX6" fmla="*/ 0 w 221999"/>
                  <a:gd name="connsiteY6" fmla="*/ 218550 h 440700"/>
                  <a:gd name="connsiteX7" fmla="*/ 0 w 221999"/>
                  <a:gd name="connsiteY7" fmla="*/ 440700 h 44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1999" h="440700">
                    <a:moveTo>
                      <a:pt x="222000" y="440700"/>
                    </a:moveTo>
                    <a:lnTo>
                      <a:pt x="222000" y="218550"/>
                    </a:lnTo>
                    <a:lnTo>
                      <a:pt x="95250" y="218550"/>
                    </a:lnTo>
                    <a:cubicBezTo>
                      <a:pt x="97436" y="150110"/>
                      <a:pt x="153525" y="95747"/>
                      <a:pt x="222000" y="95700"/>
                    </a:cubicBezTo>
                    <a:lnTo>
                      <a:pt x="222000" y="0"/>
                    </a:lnTo>
                    <a:cubicBezTo>
                      <a:pt x="100728" y="-15"/>
                      <a:pt x="1884" y="97291"/>
                      <a:pt x="0" y="218550"/>
                    </a:cubicBezTo>
                    <a:lnTo>
                      <a:pt x="0" y="218550"/>
                    </a:lnTo>
                    <a:lnTo>
                      <a:pt x="0" y="44070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4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dirty="0"/>
              </a:p>
            </p:txBody>
          </p:sp>
        </p:grp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04FF345-8D48-E0B4-A98B-0B9378562C66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CDB482A2-6C5F-ED70-8793-8755A66692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3B49E6F-9D13-AFB7-9D81-83C58EB812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20086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410000"/>
          </a:xfrm>
        </p:spPr>
        <p:txBody>
          <a:bodyPr>
            <a:normAutofit/>
          </a:bodyPr>
          <a:lstStyle/>
          <a:p>
            <a:r>
              <a:rPr lang="de-DE" dirty="0"/>
              <a:t>Dozentin Antje Müller</a:t>
            </a:r>
          </a:p>
          <a:p>
            <a:r>
              <a:rPr lang="de-DE" dirty="0"/>
              <a:t>Dozentin Petra Prescher</a:t>
            </a:r>
          </a:p>
          <a:p>
            <a:r>
              <a:rPr lang="de-DE" dirty="0"/>
              <a:t>Dozent Silvio Buder</a:t>
            </a:r>
          </a:p>
          <a:p>
            <a:r>
              <a:rPr lang="de-DE" dirty="0"/>
              <a:t>datenbank.nwb.de</a:t>
            </a:r>
          </a:p>
          <a:p>
            <a:r>
              <a:rPr lang="de-DE" dirty="0"/>
              <a:t>lsth.bundesfinanzministerium.de</a:t>
            </a:r>
          </a:p>
          <a:p>
            <a:r>
              <a:rPr lang="de-DE" dirty="0"/>
              <a:t>smashinglogo.com</a:t>
            </a:r>
          </a:p>
          <a:p>
            <a:r>
              <a:rPr lang="de-DE" dirty="0"/>
              <a:t>www.bmas.de</a:t>
            </a:r>
          </a:p>
          <a:p>
            <a:r>
              <a:rPr lang="de-DE" dirty="0"/>
              <a:t>www.buchhaltung-einfach-sicher.de</a:t>
            </a:r>
          </a:p>
          <a:p>
            <a:r>
              <a:rPr lang="de-DE" dirty="0"/>
              <a:t>www.buhl.de</a:t>
            </a:r>
          </a:p>
          <a:p>
            <a:r>
              <a:rPr lang="de-DE" dirty="0"/>
              <a:t>www.bundesfinanzministerium.de</a:t>
            </a:r>
          </a:p>
          <a:p>
            <a:r>
              <a:rPr lang="de-DE" dirty="0"/>
              <a:t>www.dvb.de</a:t>
            </a:r>
          </a:p>
          <a:p>
            <a:r>
              <a:rPr lang="de-DE" dirty="0"/>
              <a:t>www.gesetze-im-internet.de</a:t>
            </a:r>
          </a:p>
          <a:p>
            <a:r>
              <a:rPr lang="de-DE" dirty="0"/>
              <a:t>www.imacc.de</a:t>
            </a:r>
          </a:p>
          <a:p>
            <a:r>
              <a:rPr lang="de-DE" dirty="0"/>
              <a:t>www.iww.de</a:t>
            </a:r>
          </a:p>
          <a:p>
            <a:r>
              <a:rPr lang="de-DE" dirty="0"/>
              <a:t>www.lexoffice.de</a:t>
            </a:r>
          </a:p>
          <a:p>
            <a:r>
              <a:rPr lang="de-DE" dirty="0"/>
              <a:t>www.vvo-online.de</a:t>
            </a:r>
          </a:p>
          <a:p>
            <a:r>
              <a:rPr lang="de-DE" dirty="0"/>
              <a:t>Lohn und Gehalt 1, EduMedia GmbH, 1. Auflage, Druckversion vom 26.08.2019</a:t>
            </a:r>
          </a:p>
          <a:p>
            <a:r>
              <a:rPr lang="de-DE" dirty="0"/>
              <a:t>Crashkurs Lohn und Gehalt - Grundlagen der Lohnabrechnung, Sozialversicherung und Lohnsteuer, Haufe, 4. Auflage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A15755B7-F9C1-4E62-94C0-F7306B774092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13</a:t>
            </a:fld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CE95091-7CF7-2576-BDD4-597ADCAB2613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9C54976-B704-78CC-7443-8169A19859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A837AA52-EBD7-D3B1-DF0C-6343F3668E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6164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0000" y="180000"/>
            <a:ext cx="11160125" cy="5490000"/>
          </a:xfrm>
        </p:spPr>
        <p:txBody>
          <a:bodyPr lIns="270000" tIns="180000" rIns="270000" bIns="0" anchor="ctr">
            <a:normAutofit/>
          </a:bodyPr>
          <a:lstStyle/>
          <a:p>
            <a:r>
              <a:rPr lang="de-DE" sz="7000" b="1" cap="all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Vielen Dank</a:t>
            </a:r>
            <a:r>
              <a:rPr lang="de-DE" sz="2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für Ihre Aufmerksamkeit.</a:t>
            </a:r>
            <a:endParaRPr lang="de-DE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B6056-7F4A-4AFA-8679-6F6BB0FD5067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70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230000"/>
          </a:xfrm>
        </p:spPr>
        <p:txBody>
          <a:bodyPr>
            <a:normAutofit/>
          </a:bodyPr>
          <a:lstStyle/>
          <a:p>
            <a:r>
              <a:rPr lang="de-DE" dirty="0"/>
              <a:t>Vorwort</a:t>
            </a:r>
          </a:p>
          <a:p>
            <a:r>
              <a:rPr lang="de-DE" dirty="0"/>
              <a:t>EStG, SvEV, LStR &amp; BMF</a:t>
            </a:r>
          </a:p>
          <a:p>
            <a:r>
              <a:rPr lang="de-DE" dirty="0"/>
              <a:t>Definition</a:t>
            </a:r>
          </a:p>
          <a:p>
            <a:r>
              <a:rPr lang="de-DE" dirty="0"/>
              <a:t>Sachbezüge - Überblick</a:t>
            </a:r>
          </a:p>
          <a:p>
            <a:r>
              <a:rPr lang="de-DE" dirty="0"/>
              <a:t>Steuer &amp; Sozialversicherung</a:t>
            </a:r>
          </a:p>
          <a:p>
            <a:r>
              <a:rPr lang="de-DE" dirty="0"/>
              <a:t>Freibeträge, Freigrenzen &amp; Pauschalbeträge</a:t>
            </a:r>
          </a:p>
          <a:p>
            <a:r>
              <a:rPr lang="de-DE" dirty="0"/>
              <a:t>Fallbeispiel</a:t>
            </a:r>
          </a:p>
          <a:p>
            <a:r>
              <a:rPr lang="de-DE" dirty="0"/>
              <a:t>Fazit</a:t>
            </a:r>
          </a:p>
          <a:p>
            <a:r>
              <a:rPr lang="de-DE" dirty="0"/>
              <a:t>Quellen</a:t>
            </a:r>
          </a:p>
          <a:p>
            <a:r>
              <a:rPr lang="de-DE" dirty="0"/>
              <a:t>Schlusswort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C38ACF48-4FE6-4194-ADD1-FCF2FEA2EA8E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8" name="Grafik 7" descr="Liste mit einfarbiger Füllung">
            <a:extLst>
              <a:ext uri="{FF2B5EF4-FFF2-40B4-BE49-F238E27FC236}">
                <a16:creationId xmlns:a16="http://schemas.microsoft.com/office/drawing/2014/main" id="{0FA7DAD8-2182-886A-6BD6-A4EBD26E8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0000" y="180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4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Vorwort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230000"/>
          </a:xfrm>
        </p:spPr>
        <p:txBody>
          <a:bodyPr/>
          <a:lstStyle/>
          <a:p>
            <a:r>
              <a:rPr lang="de-DE" dirty="0"/>
              <a:t>Themenwahl</a:t>
            </a:r>
          </a:p>
          <a:p>
            <a:r>
              <a:rPr lang="de-DE" dirty="0"/>
              <a:t>Recherche</a:t>
            </a:r>
          </a:p>
          <a:p>
            <a:r>
              <a:rPr lang="de-DE" dirty="0"/>
              <a:t>Brainstorming</a:t>
            </a:r>
          </a:p>
          <a:p>
            <a:r>
              <a:rPr lang="de-DE" dirty="0"/>
              <a:t>Handout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C38ACF48-4FE6-4194-ADD1-FCF2FEA2EA8E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3</a:t>
            </a:fld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D2209B6-475D-D211-7031-64F3C19D4379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A4E4E7B6-5E5E-61CC-C0A7-DA30237AC0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37C2F6DF-3D0A-67A2-C1D1-2745298EF1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pic>
        <p:nvPicPr>
          <p:cNvPr id="8" name="Grafik 7" descr="Chatblase mit einfarbiger Füllung">
            <a:extLst>
              <a:ext uri="{FF2B5EF4-FFF2-40B4-BE49-F238E27FC236}">
                <a16:creationId xmlns:a16="http://schemas.microsoft.com/office/drawing/2014/main" id="{85A5835D-66EE-46DB-DDA8-E52D4F200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0000" y="180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EStG, SvEV, LStR &amp; BMF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2300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EStG</a:t>
            </a:r>
            <a:br>
              <a:rPr lang="de-DE" dirty="0"/>
            </a:br>
            <a:r>
              <a:rPr lang="de-DE" dirty="0"/>
              <a:t>Einkommensteuergesetz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de-DE" dirty="0"/>
            </a:b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SvEV</a:t>
            </a:r>
            <a:br>
              <a:rPr lang="de-DE" dirty="0"/>
            </a:br>
            <a:r>
              <a:rPr lang="de-DE" dirty="0"/>
              <a:t>Sozialversicherungsentgeltverordnung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de-DE" dirty="0"/>
            </a:b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LStR</a:t>
            </a:r>
            <a:br>
              <a:rPr lang="de-DE" dirty="0"/>
            </a:br>
            <a:r>
              <a:rPr lang="de-DE" dirty="0"/>
              <a:t>Lohnsteuerrichtlinien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de-DE" dirty="0"/>
            </a:b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BMF</a:t>
            </a:r>
            <a:br>
              <a:rPr lang="de-DE" dirty="0"/>
            </a:br>
            <a:r>
              <a:rPr lang="de-DE" dirty="0"/>
              <a:t>Bundesministerium für Finanzen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D52AE7E0-CCD2-42FC-9C2D-70827D1693EC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9" name="Grafik 8" descr="Auktionshammer mit einfarbiger Füllung">
            <a:extLst>
              <a:ext uri="{FF2B5EF4-FFF2-40B4-BE49-F238E27FC236}">
                <a16:creationId xmlns:a16="http://schemas.microsoft.com/office/drawing/2014/main" id="{2B787D1E-0630-A2E0-FF4B-7AA1C4C85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0000" y="1800000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8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Definition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000" y="1350000"/>
            <a:ext cx="11160000" cy="4230000"/>
          </a:xfrm>
        </p:spPr>
        <p:txBody>
          <a:bodyPr>
            <a:normAutofit/>
          </a:bodyPr>
          <a:lstStyle/>
          <a:p>
            <a:r>
              <a:rPr lang="de-DE" dirty="0"/>
              <a:t>Einnahme</a:t>
            </a:r>
          </a:p>
          <a:p>
            <a:r>
              <a:rPr lang="de-DE" dirty="0"/>
              <a:t>Arbeitslohn (sog. Fiktivlohn)</a:t>
            </a:r>
          </a:p>
          <a:p>
            <a:r>
              <a:rPr lang="de-DE" dirty="0"/>
              <a:t>grundsätzlich einkommenssteuerpflichtig » lohnsteuerpflichtig</a:t>
            </a:r>
          </a:p>
          <a:p>
            <a:r>
              <a:rPr lang="de-DE" dirty="0"/>
              <a:t>steuerfrei oder steuerpflichtig (individuell/pauschal)</a:t>
            </a:r>
          </a:p>
          <a:p>
            <a:r>
              <a:rPr lang="de-DE" dirty="0"/>
              <a:t>Einen geldwerten Vorteil stellen alle Waren und Dienstleistungen dar, die ein AG seinem AN vergünstigt oder kostenfrei zur Verfügung stellt.</a:t>
            </a:r>
          </a:p>
          <a:p>
            <a:r>
              <a:rPr lang="de-DE" dirty="0"/>
              <a:t>Synonyme: Sachleistung, Sachwert, Sach-/Naturalbezug, Sachlohn, Zuwendung, geldwerter Vorteil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C38ACF48-4FE6-4194-ADD1-FCF2FEA2EA8E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2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180000"/>
            <a:ext cx="11160000" cy="1080000"/>
          </a:xfrm>
        </p:spPr>
        <p:txBody>
          <a:bodyPr/>
          <a:lstStyle/>
          <a:p>
            <a:r>
              <a:rPr lang="de-DE" dirty="0"/>
              <a:t>Sachbezüge - Überblick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179999" y="2430000"/>
            <a:ext cx="3657600" cy="3150000"/>
          </a:xfrm>
        </p:spPr>
        <p:txBody>
          <a:bodyPr>
            <a:normAutofit/>
          </a:bodyPr>
          <a:lstStyle/>
          <a:p>
            <a:r>
              <a:rPr lang="de-DE" dirty="0"/>
              <a:t>Kraftfahrzeugüberlassung</a:t>
            </a:r>
          </a:p>
          <a:p>
            <a:r>
              <a:rPr lang="de-DE" dirty="0"/>
              <a:t>Fahrradüberlassung</a:t>
            </a:r>
          </a:p>
          <a:p>
            <a:r>
              <a:rPr lang="de-DE" dirty="0"/>
              <a:t>Unterkunft</a:t>
            </a:r>
          </a:p>
          <a:p>
            <a:r>
              <a:rPr lang="de-DE" dirty="0"/>
              <a:t>Wohnungsüberlassung</a:t>
            </a:r>
          </a:p>
          <a:p>
            <a:r>
              <a:rPr lang="de-DE" dirty="0"/>
              <a:t>Kantinenmahlzeiten</a:t>
            </a:r>
          </a:p>
          <a:p>
            <a:r>
              <a:rPr lang="de-DE" dirty="0"/>
              <a:t>geringfügige Sachbezüge</a:t>
            </a:r>
          </a:p>
          <a:p>
            <a:r>
              <a:rPr lang="de-DE" dirty="0"/>
              <a:t>Jobtickets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3931200" y="2430000"/>
            <a:ext cx="3657600" cy="3150000"/>
          </a:xfrm>
        </p:spPr>
        <p:txBody>
          <a:bodyPr/>
          <a:lstStyle/>
          <a:p>
            <a:r>
              <a:rPr lang="de-DE" dirty="0"/>
              <a:t>Deputate</a:t>
            </a:r>
          </a:p>
          <a:p>
            <a:r>
              <a:rPr lang="de-DE" dirty="0"/>
              <a:t>Personalrabatte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80000" y="5940000"/>
            <a:ext cx="2520000" cy="270000"/>
          </a:xfrm>
        </p:spPr>
        <p:txBody>
          <a:bodyPr/>
          <a:lstStyle/>
          <a:p>
            <a:fld id="{B50D10B9-5D8D-4EAB-B282-EAFA027AD99D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6162" y="5940000"/>
            <a:ext cx="3888165" cy="270000"/>
          </a:xfrm>
        </p:spPr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20000" y="5940000"/>
            <a:ext cx="2520000" cy="270000"/>
          </a:xfrm>
        </p:spPr>
        <p:txBody>
          <a:bodyPr/>
          <a:lstStyle/>
          <a:p>
            <a:fld id="{FE9679BD-AA74-440C-BE33-B2944A35D36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3"/>
          </p:nvPr>
        </p:nvSpPr>
        <p:spPr>
          <a:xfrm>
            <a:off x="7682400" y="2430000"/>
            <a:ext cx="3657600" cy="3150000"/>
          </a:xfrm>
        </p:spPr>
        <p:txBody>
          <a:bodyPr/>
          <a:lstStyle/>
          <a:p>
            <a:r>
              <a:rPr lang="de-DE" dirty="0"/>
              <a:t>Geschenke</a:t>
            </a:r>
          </a:p>
          <a:p>
            <a:r>
              <a:rPr lang="de-DE" dirty="0"/>
              <a:t>Incentives</a:t>
            </a:r>
          </a:p>
          <a:p>
            <a:r>
              <a:rPr lang="de-DE" dirty="0"/>
              <a:t>Betriebsveranstaltungen</a:t>
            </a:r>
          </a:p>
          <a:p>
            <a:r>
              <a:rPr lang="de-DE" dirty="0"/>
              <a:t>Arbeitgeberdarlehen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180000" y="1350000"/>
            <a:ext cx="3657600" cy="630000"/>
          </a:xfrm>
        </p:spPr>
        <p:txBody>
          <a:bodyPr/>
          <a:lstStyle/>
          <a:p>
            <a:r>
              <a:rPr lang="de-DE" dirty="0"/>
              <a:t>R 8.1 LStR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5"/>
          </p:nvPr>
        </p:nvSpPr>
        <p:spPr>
          <a:xfrm>
            <a:off x="3931200" y="1350000"/>
            <a:ext cx="3657600" cy="630000"/>
          </a:xfrm>
        </p:spPr>
        <p:txBody>
          <a:bodyPr/>
          <a:lstStyle/>
          <a:p>
            <a:r>
              <a:rPr lang="de-DE" dirty="0"/>
              <a:t>R 8.2 LStR</a:t>
            </a:r>
          </a:p>
          <a:p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7682400" y="1350000"/>
            <a:ext cx="3657600" cy="630000"/>
          </a:xfrm>
        </p:spPr>
        <p:txBody>
          <a:bodyPr/>
          <a:lstStyle/>
          <a:p>
            <a:r>
              <a:rPr lang="de-DE" dirty="0"/>
              <a:t>BMF-Schreiben</a:t>
            </a:r>
          </a:p>
          <a:p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7"/>
          </p:nvPr>
        </p:nvSpPr>
        <p:spPr>
          <a:xfrm>
            <a:off x="180000" y="1980000"/>
            <a:ext cx="3657600" cy="360000"/>
          </a:xfrm>
        </p:spPr>
        <p:txBody>
          <a:bodyPr/>
          <a:lstStyle/>
          <a:p>
            <a:r>
              <a:rPr lang="de-DE" dirty="0"/>
              <a:t>Bewertung der Sachbezüge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8"/>
          </p:nvPr>
        </p:nvSpPr>
        <p:spPr>
          <a:xfrm>
            <a:off x="3931200" y="1980000"/>
            <a:ext cx="3657600" cy="360000"/>
          </a:xfrm>
        </p:spPr>
        <p:txBody>
          <a:bodyPr/>
          <a:lstStyle/>
          <a:p>
            <a:r>
              <a:rPr lang="de-DE" dirty="0"/>
              <a:t>Belegschaftsrabatte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9"/>
          </p:nvPr>
        </p:nvSpPr>
        <p:spPr>
          <a:xfrm>
            <a:off x="7682400" y="1980000"/>
            <a:ext cx="3657600" cy="360000"/>
          </a:xfrm>
        </p:spPr>
        <p:txBody>
          <a:bodyPr/>
          <a:lstStyle/>
          <a:p>
            <a:r>
              <a:rPr lang="de-DE" dirty="0"/>
              <a:t>Bundesfinanzministerium</a:t>
            </a:r>
          </a:p>
        </p:txBody>
      </p:sp>
    </p:spTree>
    <p:extLst>
      <p:ext uri="{BB962C8B-B14F-4D97-AF65-F5344CB8AC3E}">
        <p14:creationId xmlns:p14="http://schemas.microsoft.com/office/powerpoint/2010/main" val="275190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3" grpId="0" uiExpand="1" build="p"/>
      <p:bldP spid="7" grpId="0" uiExpand="1" build="p"/>
      <p:bldP spid="8" grpId="0" build="p"/>
      <p:bldP spid="18" grpId="0" build="p"/>
      <p:bldP spid="19" grpId="0" build="p"/>
      <p:bldP spid="9" grpId="0" build="p"/>
      <p:bldP spid="10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 &amp; Sozialversicherung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Steuerliche Behandlung von Sachbezügen</a:t>
            </a:r>
          </a:p>
          <a:p>
            <a:r>
              <a:rPr lang="de-DE" dirty="0"/>
              <a:t>Steuer-Brutto</a:t>
            </a:r>
          </a:p>
          <a:p>
            <a:r>
              <a:rPr lang="de-DE" dirty="0"/>
              <a:t>versteuern</a:t>
            </a:r>
          </a:p>
          <a:p>
            <a:r>
              <a:rPr lang="de-DE" dirty="0"/>
              <a:t>individuell/pauschal versteuert oder steuerfrei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F57A-74F4-4CB7-BEE3-4061437BB601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Sozialversicherungsrechtliche Behandlung von Sachbezügen</a:t>
            </a:r>
          </a:p>
          <a:p>
            <a:r>
              <a:rPr lang="de-DE" dirty="0"/>
              <a:t>SV-Brutto</a:t>
            </a:r>
          </a:p>
          <a:p>
            <a:r>
              <a:rPr lang="de-DE" dirty="0"/>
              <a:t>verbeitragen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118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Freibeträge, Freigrenzen &amp; Pauschalbeträge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Freibetrag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steuerfrei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Einnahme größer Freibetrag</a:t>
            </a:r>
            <a:br>
              <a:rPr lang="de-DE" dirty="0"/>
            </a:br>
            <a:r>
              <a:rPr lang="de-DE" dirty="0"/>
              <a:t>» Differenzbetrag steuerpflichtig</a:t>
            </a:r>
          </a:p>
          <a:p>
            <a:pPr marL="0" inden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Freigrenze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bis zur Grenze steuerfrei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Einnahme größer Freigrenze</a:t>
            </a:r>
            <a:br>
              <a:rPr lang="de-DE" dirty="0"/>
            </a:br>
            <a:r>
              <a:rPr lang="de-DE" dirty="0"/>
              <a:t>» kompletter Betrag steuerpflichtig</a:t>
            </a:r>
          </a:p>
          <a:p>
            <a:pPr marL="0" inden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Pauschalbetrag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prozentuale Besteuerung (LSt., KiSt. &amp; Soli)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EEE90-1C63-4DA1-9655-7BA631263151}" type="datetime1">
              <a:rPr lang="de-DE" smtClean="0"/>
              <a:pPr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26" name="Inhaltsplatzhalter 25"/>
          <p:cNvSpPr>
            <a:spLocks noGrp="1"/>
          </p:cNvSpPr>
          <p:nvPr>
            <p:ph idx="13"/>
          </p:nvPr>
        </p:nvSpPr>
        <p:spPr>
          <a:xfrm>
            <a:off x="5806800" y="1350000"/>
            <a:ext cx="5533200" cy="4230000"/>
          </a:xfrm>
        </p:spPr>
        <p:txBody>
          <a:bodyPr/>
          <a:lstStyle/>
          <a:p>
            <a:pPr marL="0" indent="0">
              <a:buNone/>
              <a:tabLst>
                <a:tab pos="630000" algn="l"/>
              </a:tabLst>
            </a:pPr>
            <a:r>
              <a:rPr lang="de-DE" dirty="0"/>
              <a:t>	Freibetrag</a:t>
            </a:r>
          </a:p>
          <a:p>
            <a:pPr marL="0" indent="0">
              <a:buNone/>
              <a:tabLst>
                <a:tab pos="630000" algn="l"/>
              </a:tabLst>
            </a:pPr>
            <a:r>
              <a:rPr lang="de-DE" dirty="0"/>
              <a:t>	Freigrenze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5080000" y="160382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dirty="0"/>
          </a:p>
        </p:txBody>
      </p:sp>
      <p:cxnSp>
        <p:nvCxnSpPr>
          <p:cNvPr id="27" name="Gerader Verbinder 26"/>
          <p:cNvCxnSpPr/>
          <p:nvPr/>
        </p:nvCxnSpPr>
        <p:spPr>
          <a:xfrm>
            <a:off x="6094800" y="2141994"/>
            <a:ext cx="54000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6094800" y="1649525"/>
            <a:ext cx="540000" cy="22709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6270724" y="4418474"/>
            <a:ext cx="1080000" cy="106792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Betrag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ist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steuerfrei</a:t>
            </a:r>
          </a:p>
        </p:txBody>
      </p:sp>
      <p:sp>
        <p:nvSpPr>
          <p:cNvPr id="12" name="Rechteck 11"/>
          <p:cNvSpPr/>
          <p:nvPr/>
        </p:nvSpPr>
        <p:spPr>
          <a:xfrm>
            <a:off x="7557474" y="3831380"/>
            <a:ext cx="720000" cy="16550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>
            <a:off x="8484224" y="3831378"/>
            <a:ext cx="1080000" cy="16550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Betrag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ist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steuerfrei</a:t>
            </a:r>
          </a:p>
        </p:txBody>
      </p:sp>
      <p:sp>
        <p:nvSpPr>
          <p:cNvPr id="17" name="Rechteck 16"/>
          <p:cNvSpPr/>
          <p:nvPr/>
        </p:nvSpPr>
        <p:spPr>
          <a:xfrm>
            <a:off x="8484224" y="2821101"/>
            <a:ext cx="1080000" cy="10102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dirty="0"/>
              <a:t>Betrag</a:t>
            </a:r>
          </a:p>
          <a:p>
            <a:pPr algn="ctr"/>
            <a:r>
              <a:rPr lang="de-DE" sz="1600" dirty="0"/>
              <a:t>ist steuer-pflichtig</a:t>
            </a:r>
          </a:p>
        </p:txBody>
      </p:sp>
      <p:cxnSp>
        <p:nvCxnSpPr>
          <p:cNvPr id="16" name="Gerader Verbinder 15"/>
          <p:cNvCxnSpPr/>
          <p:nvPr/>
        </p:nvCxnSpPr>
        <p:spPr>
          <a:xfrm>
            <a:off x="6143400" y="3831378"/>
            <a:ext cx="486000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9770974" y="2821101"/>
            <a:ext cx="1080000" cy="26652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/>
              <a:t>Gesamt-betrag</a:t>
            </a:r>
          </a:p>
          <a:p>
            <a:pPr algn="ctr"/>
            <a:r>
              <a:rPr lang="de-DE" dirty="0"/>
              <a:t>ist steuer-pflichtig</a:t>
            </a:r>
          </a:p>
        </p:txBody>
      </p:sp>
    </p:spTree>
    <p:extLst>
      <p:ext uri="{BB962C8B-B14F-4D97-AF65-F5344CB8AC3E}">
        <p14:creationId xmlns:p14="http://schemas.microsoft.com/office/powerpoint/2010/main" val="51601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Freibeträge, Freigrenzen &amp; Pauschalbeträge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Freibeträge</a:t>
            </a:r>
          </a:p>
          <a:p>
            <a:r>
              <a:rPr lang="de-DE" dirty="0"/>
              <a:t>Betriebsveranstaltungen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110,00 EUR</a:t>
            </a:r>
          </a:p>
          <a:p>
            <a:r>
              <a:rPr lang="de-DE" dirty="0"/>
              <a:t>Gesundheitsförderung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600,00 EUR</a:t>
            </a:r>
          </a:p>
          <a:p>
            <a:r>
              <a:rPr lang="de-DE" dirty="0"/>
              <a:t>Mitarbeiterrabatte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1.080,00 EUR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Freigrenzen</a:t>
            </a:r>
          </a:p>
          <a:p>
            <a:r>
              <a:rPr lang="de-DE" dirty="0"/>
              <a:t>Sachbezüge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50,00 EUR</a:t>
            </a:r>
          </a:p>
          <a:p>
            <a:r>
              <a:rPr lang="de-DE" dirty="0"/>
              <a:t>Aufmerksamkeiten </a:t>
            </a: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60,00 EUR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EEE90-1C63-4DA1-9655-7BA631263151}" type="datetime1">
              <a:rPr lang="de-DE" smtClean="0"/>
              <a:t>18.02.2024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Caroline Koch - Spezialisierung Buchführung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679BD-AA74-440C-BE33-B2944A35D36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1CD655-5866-1636-07F7-854DC7DE786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Steuerfrei</a:t>
            </a:r>
          </a:p>
          <a:p>
            <a:pPr marL="0" indent="-216000"/>
            <a:r>
              <a:rPr lang="de-DE" dirty="0"/>
              <a:t>Jobticket</a:t>
            </a:r>
          </a:p>
          <a:p>
            <a:pPr marL="0" indent="-216000"/>
            <a:r>
              <a:rPr lang="de-DE" dirty="0"/>
              <a:t>Weiterbildung</a:t>
            </a:r>
          </a:p>
          <a:p>
            <a:pPr marL="0" indent="-216000"/>
            <a:r>
              <a:rPr lang="de-DE" dirty="0"/>
              <a:t>Berufskleidung</a:t>
            </a:r>
          </a:p>
          <a:p>
            <a:pPr marL="0" indent="-216000"/>
            <a:r>
              <a:rPr lang="de-DE" dirty="0"/>
              <a:t>Job-Fahrrad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" name="Grafik 9" descr="Radfahren mit einfarbiger Füllung">
            <a:extLst>
              <a:ext uri="{FF2B5EF4-FFF2-40B4-BE49-F238E27FC236}">
                <a16:creationId xmlns:a16="http://schemas.microsoft.com/office/drawing/2014/main" id="{9051661C-5FB9-E548-D9C8-69B7C0BD8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57600" y="4680000"/>
            <a:ext cx="900000" cy="900000"/>
          </a:xfrm>
          <a:prstGeom prst="rect">
            <a:avLst/>
          </a:prstGeom>
        </p:spPr>
      </p:pic>
      <p:pic>
        <p:nvPicPr>
          <p:cNvPr id="13" name="Grafik 12" descr="Klassenzimmer mit einfarbiger Füllung">
            <a:extLst>
              <a:ext uri="{FF2B5EF4-FFF2-40B4-BE49-F238E27FC236}">
                <a16:creationId xmlns:a16="http://schemas.microsoft.com/office/drawing/2014/main" id="{7912E485-411C-EEAE-0951-D191DF5DB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000" y="4680000"/>
            <a:ext cx="900000" cy="900000"/>
          </a:xfrm>
          <a:prstGeom prst="rect">
            <a:avLst/>
          </a:prstGeom>
        </p:spPr>
      </p:pic>
      <p:pic>
        <p:nvPicPr>
          <p:cNvPr id="15" name="Grafik 14" descr="Bauarbeiter mit einfarbiger Füllung">
            <a:extLst>
              <a:ext uri="{FF2B5EF4-FFF2-40B4-BE49-F238E27FC236}">
                <a16:creationId xmlns:a16="http://schemas.microsoft.com/office/drawing/2014/main" id="{AA33F08B-01A7-5528-507D-B99FC7F6EE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58800" y="4680000"/>
            <a:ext cx="900000" cy="900000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2D8237B-13B4-247E-3D7F-613D455ADFD4}"/>
              </a:ext>
            </a:extLst>
          </p:cNvPr>
          <p:cNvGrpSpPr/>
          <p:nvPr/>
        </p:nvGrpSpPr>
        <p:grpSpPr>
          <a:xfrm>
            <a:off x="9374182" y="180000"/>
            <a:ext cx="1965818" cy="1080000"/>
            <a:chOff x="4929929" y="3316975"/>
            <a:chExt cx="1965818" cy="1080000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C273C7C3-4401-A300-57DE-235D85771A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51314" y="3316975"/>
              <a:ext cx="1444433" cy="1080000"/>
            </a:xfrm>
            <a:custGeom>
              <a:avLst/>
              <a:gdLst>
                <a:gd name="T0" fmla="*/ 1086 w 1086"/>
                <a:gd name="T1" fmla="*/ 0 h 812"/>
                <a:gd name="T2" fmla="*/ 405 w 1086"/>
                <a:gd name="T3" fmla="*/ 0 h 812"/>
                <a:gd name="T4" fmla="*/ 0 w 1086"/>
                <a:gd name="T5" fmla="*/ 406 h 812"/>
                <a:gd name="T6" fmla="*/ 405 w 1086"/>
                <a:gd name="T7" fmla="*/ 812 h 812"/>
                <a:gd name="T8" fmla="*/ 1086 w 1086"/>
                <a:gd name="T9" fmla="*/ 812 h 812"/>
                <a:gd name="T10" fmla="*/ 1086 w 1086"/>
                <a:gd name="T11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6" h="812">
                  <a:moveTo>
                    <a:pt x="1086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1086" y="812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</a:rPr>
                <a:t>    Handout</a:t>
              </a: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E3059DF0-3751-8A81-C6C0-9ACD9BBB11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9929" y="3316975"/>
              <a:ext cx="924385" cy="1080000"/>
            </a:xfrm>
            <a:custGeom>
              <a:avLst/>
              <a:gdLst>
                <a:gd name="T0" fmla="*/ 695 w 695"/>
                <a:gd name="T1" fmla="*/ 0 h 812"/>
                <a:gd name="T2" fmla="*/ 405 w 695"/>
                <a:gd name="T3" fmla="*/ 0 h 812"/>
                <a:gd name="T4" fmla="*/ 0 w 695"/>
                <a:gd name="T5" fmla="*/ 406 h 812"/>
                <a:gd name="T6" fmla="*/ 405 w 695"/>
                <a:gd name="T7" fmla="*/ 812 h 812"/>
                <a:gd name="T8" fmla="*/ 695 w 695"/>
                <a:gd name="T9" fmla="*/ 812 h 812"/>
                <a:gd name="T10" fmla="*/ 290 w 695"/>
                <a:gd name="T11" fmla="*/ 406 h 812"/>
                <a:gd name="T12" fmla="*/ 695 w 695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5" h="812">
                  <a:moveTo>
                    <a:pt x="695" y="0"/>
                  </a:moveTo>
                  <a:lnTo>
                    <a:pt x="405" y="0"/>
                  </a:lnTo>
                  <a:lnTo>
                    <a:pt x="0" y="406"/>
                  </a:lnTo>
                  <a:lnTo>
                    <a:pt x="405" y="812"/>
                  </a:lnTo>
                  <a:lnTo>
                    <a:pt x="695" y="812"/>
                  </a:lnTo>
                  <a:lnTo>
                    <a:pt x="290" y="406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44402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1222</Words>
  <Application>Microsoft Office PowerPoint</Application>
  <PresentationFormat>Benutzerdefiniert</PresentationFormat>
  <Paragraphs>311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</vt:lpstr>
      <vt:lpstr>Sachbezüge</vt:lpstr>
      <vt:lpstr>Agenda</vt:lpstr>
      <vt:lpstr>Vorwort</vt:lpstr>
      <vt:lpstr>EStG, SvEV, LStR &amp; BMF</vt:lpstr>
      <vt:lpstr>Definition</vt:lpstr>
      <vt:lpstr>Sachbezüge - Überblick</vt:lpstr>
      <vt:lpstr>Steuer &amp; Sozialversicherung</vt:lpstr>
      <vt:lpstr>Freibeträge, Freigrenzen &amp; Pauschalbeträge</vt:lpstr>
      <vt:lpstr>Freibeträge, Freigrenzen &amp; Pauschalbeträge</vt:lpstr>
      <vt:lpstr>Fallbeispiel</vt:lpstr>
      <vt:lpstr>Deutschland-Ticket als Jobticket</vt:lpstr>
      <vt:lpstr>Fazit</vt:lpstr>
      <vt:lpstr>Quellen</vt:lpstr>
      <vt:lpstr>Vielen Dank für Ihre Aufmerksamkeit.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Koch</dc:creator>
  <cp:lastModifiedBy>Caroline Koch</cp:lastModifiedBy>
  <cp:revision>364</cp:revision>
  <dcterms:created xsi:type="dcterms:W3CDTF">2024-02-06T09:35:59Z</dcterms:created>
  <dcterms:modified xsi:type="dcterms:W3CDTF">2024-02-18T20:28:40Z</dcterms:modified>
</cp:coreProperties>
</file>